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6" r:id="rId2"/>
    <p:sldMasterId id="2147483711" r:id="rId3"/>
  </p:sldMasterIdLst>
  <p:notesMasterIdLst>
    <p:notesMasterId r:id="rId17"/>
  </p:notesMasterIdLst>
  <p:sldIdLst>
    <p:sldId id="256" r:id="rId4"/>
    <p:sldId id="258" r:id="rId5"/>
    <p:sldId id="5300696" r:id="rId6"/>
    <p:sldId id="5300699" r:id="rId7"/>
    <p:sldId id="260" r:id="rId8"/>
    <p:sldId id="5300704" r:id="rId9"/>
    <p:sldId id="5300689" r:id="rId10"/>
    <p:sldId id="5300684" r:id="rId11"/>
    <p:sldId id="5300705" r:id="rId12"/>
    <p:sldId id="5300706" r:id="rId13"/>
    <p:sldId id="3356" r:id="rId14"/>
    <p:sldId id="5300686" r:id="rId15"/>
    <p:sldId id="5300698" r:id="rId16"/>
  </p:sldIdLst>
  <p:sldSz cx="24384000" cy="13716000"/>
  <p:notesSz cx="6794500" cy="9906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B9BD5"/>
    <a:srgbClr val="E6E6E6"/>
    <a:srgbClr val="D6E0EE"/>
    <a:srgbClr val="2DB6AF"/>
    <a:srgbClr val="125998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716" autoAdjust="0"/>
    <p:restoredTop sz="93681" autoAdjust="0"/>
  </p:normalViewPr>
  <p:slideViewPr>
    <p:cSldViewPr snapToGrid="0">
      <p:cViewPr>
        <p:scale>
          <a:sx n="26" d="100"/>
          <a:sy n="26" d="100"/>
        </p:scale>
        <p:origin x="-114" y="-9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5934" y="4705350"/>
            <a:ext cx="4982633" cy="44577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3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>
            <a:extLst>
              <a:ext uri="{FF2B5EF4-FFF2-40B4-BE49-F238E27FC236}">
                <a16:creationId xmlns:a16="http://schemas.microsoft.com/office/drawing/2014/main" xmlns="" id="{D632B010-F04E-D40C-A682-85BC4C5857F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46334" y="389805"/>
            <a:ext cx="12453440" cy="977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/>
            </a:lvl1pPr>
          </a:lstStyle>
          <a:p>
            <a:r>
              <a:rPr lang="zh-TW" altLang="en-US" dirty="0"/>
              <a:t>小標題</a:t>
            </a: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B401B4D-46D4-569C-4A2D-A6E285A12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935" y="455441"/>
            <a:ext cx="4064000" cy="6858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93D8156-F917-3C1A-E1E8-65C44D13E6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6334" y="1592532"/>
            <a:ext cx="23531870" cy="4571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5701635-A3DE-0AE7-40D3-DBDAE39C71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6966"/>
            <a:ext cx="24384000" cy="1030697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03E20F88-1157-4C0C-8D5E-32762B018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930762" y="13260559"/>
            <a:ext cx="453238" cy="461059"/>
          </a:xfrm>
        </p:spPr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ED460FE-152B-44BB-ACC9-ED5BB03D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260093C-806A-490A-9B4C-705AE00BE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D49BE43-4BC9-411A-B9EE-F8FCF20D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E33-2B73-40EF-B20C-27CD9D7C1A03}" type="datetime1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FA22ED2-D250-41E6-A10F-8919FD81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C64866B-2AA7-4907-AE54-A36C9FE8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41F0BB55-DABD-4247-BFB3-47AE0F8A2E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03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 hasCustomPrompt="1"/>
          </p:nvPr>
        </p:nvSpPr>
        <p:spPr>
          <a:xfrm>
            <a:off x="1778000" y="3396342"/>
            <a:ext cx="20828000" cy="1721757"/>
          </a:xfrm>
          <a:prstGeom prst="rect">
            <a:avLst/>
          </a:prstGeom>
        </p:spPr>
        <p:txBody>
          <a:bodyPr anchor="b"/>
          <a:lstStyle/>
          <a:p>
            <a:r>
              <a:rPr dirty="0" err="1"/>
              <a:t>大標題</a:t>
            </a:r>
            <a:endParaRPr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F3CB9E01-E923-5CFF-E7AC-D6B70B9B9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30" y="11070771"/>
            <a:ext cx="24548260" cy="2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153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ED460FE-152B-44BB-ACC9-ED5BB03D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260093C-806A-490A-9B4C-705AE00BE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D49BE43-4BC9-411A-B9EE-F8FCF20D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E33-2B73-40EF-B20C-27CD9D7C1A03}" type="datetime1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FA22ED2-D250-41E6-A10F-8919FD81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C64866B-2AA7-4907-AE54-A36C9FE8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813022" y="13242122"/>
            <a:ext cx="488916" cy="471924"/>
          </a:xfrm>
        </p:spPr>
        <p:txBody>
          <a:bodyPr/>
          <a:lstStyle/>
          <a:p>
            <a:fld id="{41F0BB55-DABD-4247-BFB3-47AE0F8A2E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27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 hasCustomPrompt="1"/>
          </p:nvPr>
        </p:nvSpPr>
        <p:spPr>
          <a:xfrm>
            <a:off x="1778000" y="3396342"/>
            <a:ext cx="20828000" cy="1721757"/>
          </a:xfrm>
          <a:prstGeom prst="rect">
            <a:avLst/>
          </a:prstGeom>
        </p:spPr>
        <p:txBody>
          <a:bodyPr anchor="b"/>
          <a:lstStyle/>
          <a:p>
            <a:r>
              <a:rPr dirty="0" err="1"/>
              <a:t>大標題</a:t>
            </a:r>
            <a:endParaRPr dirty="0"/>
          </a:p>
        </p:txBody>
      </p:sp>
      <p:sp>
        <p:nvSpPr>
          <p:cNvPr id="2" name="大標題文字">
            <a:extLst>
              <a:ext uri="{FF2B5EF4-FFF2-40B4-BE49-F238E27FC236}">
                <a16:creationId xmlns:a16="http://schemas.microsoft.com/office/drawing/2014/main" xmlns="" id="{3767B93C-DFC6-E87D-FC71-074F814DA254}"/>
              </a:ext>
            </a:extLst>
          </p:cNvPr>
          <p:cNvSpPr txBox="1">
            <a:spLocks/>
          </p:cNvSpPr>
          <p:nvPr userDrawn="1"/>
        </p:nvSpPr>
        <p:spPr>
          <a:xfrm>
            <a:off x="7091959" y="5997121"/>
            <a:ext cx="10187381" cy="1721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zh-TW" altLang="en-US" sz="8000" dirty="0"/>
              <a:t>副標題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F3CB9E01-E923-5CFF-E7AC-D6B70B9B9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30" y="11070771"/>
            <a:ext cx="24548260" cy="2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0487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F33FE1EB-FC27-EC26-FE94-F876FAC54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885" y="271786"/>
            <a:ext cx="4064000" cy="6858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32AB28EF-2F4B-B5D5-5A92-FF71DF843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4279900"/>
            <a:ext cx="7772400" cy="4163053"/>
          </a:xfrm>
          <a:prstGeom prst="rect">
            <a:avLst/>
          </a:prstGeom>
        </p:spPr>
      </p:pic>
      <p:sp>
        <p:nvSpPr>
          <p:cNvPr id="5" name="大標題文字">
            <a:extLst>
              <a:ext uri="{FF2B5EF4-FFF2-40B4-BE49-F238E27FC236}">
                <a16:creationId xmlns:a16="http://schemas.microsoft.com/office/drawing/2014/main" xmlns="" id="{1D576706-AEFD-6375-F2A2-0AD32A2FE78F}"/>
              </a:ext>
            </a:extLst>
          </p:cNvPr>
          <p:cNvSpPr txBox="1">
            <a:spLocks/>
          </p:cNvSpPr>
          <p:nvPr userDrawn="1"/>
        </p:nvSpPr>
        <p:spPr>
          <a:xfrm>
            <a:off x="504372" y="439608"/>
            <a:ext cx="3120571" cy="103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92500" lnSpcReduction="1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zh-TW" altLang="en-US" sz="7000" dirty="0"/>
              <a:t>目錄頁</a:t>
            </a:r>
          </a:p>
        </p:txBody>
      </p:sp>
    </p:spTree>
    <p:extLst>
      <p:ext uri="{BB962C8B-B14F-4D97-AF65-F5344CB8AC3E}">
        <p14:creationId xmlns:p14="http://schemas.microsoft.com/office/powerpoint/2010/main" val="21390964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>
            <a:extLst>
              <a:ext uri="{FF2B5EF4-FFF2-40B4-BE49-F238E27FC236}">
                <a16:creationId xmlns:a16="http://schemas.microsoft.com/office/drawing/2014/main" xmlns="" id="{D632B010-F04E-D40C-A682-85BC4C5857F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46334" y="389805"/>
            <a:ext cx="3140095" cy="9770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小標題</a:t>
            </a: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B401B4D-46D4-569C-4A2D-A6E285A12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935" y="455441"/>
            <a:ext cx="4064000" cy="6858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93D8156-F917-3C1A-E1E8-65C44D13E6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6334" y="1592532"/>
            <a:ext cx="23531870" cy="4571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5701635-A3DE-0AE7-40D3-DBDAE39C71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6966"/>
            <a:ext cx="24384000" cy="10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27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37F0C1BD-9EC4-B810-7134-8697E219D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26" y="12808915"/>
            <a:ext cx="14666086" cy="580560"/>
          </a:xfrm>
          <a:prstGeom prst="rect">
            <a:avLst/>
          </a:prstGeom>
        </p:spPr>
      </p:pic>
      <p:sp>
        <p:nvSpPr>
          <p:cNvPr id="3" name="大標題文字">
            <a:extLst>
              <a:ext uri="{FF2B5EF4-FFF2-40B4-BE49-F238E27FC236}">
                <a16:creationId xmlns:a16="http://schemas.microsoft.com/office/drawing/2014/main" xmlns="" id="{7AB41092-7CF7-81DF-3753-762C3D1B27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46334" y="389805"/>
            <a:ext cx="3140095" cy="9770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小標題</a:t>
            </a:r>
            <a:endParaRPr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76BAF25-D473-505A-042B-4320F1CB97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935" y="455441"/>
            <a:ext cx="4064000" cy="6858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E63CD16-FB54-CBAB-0D8D-7C455F13A7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6334" y="1592532"/>
            <a:ext cx="2353187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7070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>
            <a:extLst>
              <a:ext uri="{FF2B5EF4-FFF2-40B4-BE49-F238E27FC236}">
                <a16:creationId xmlns:a16="http://schemas.microsoft.com/office/drawing/2014/main" xmlns="" id="{D632B010-F04E-D40C-A682-85BC4C5857F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46334" y="389805"/>
            <a:ext cx="12453440" cy="977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/>
            </a:lvl1pPr>
          </a:lstStyle>
          <a:p>
            <a:r>
              <a:rPr lang="zh-TW" altLang="en-US" dirty="0"/>
              <a:t>小標題</a:t>
            </a: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B401B4D-46D4-569C-4A2D-A6E285A12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935" y="455441"/>
            <a:ext cx="4064000" cy="6858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93D8156-F917-3C1A-E1E8-65C44D13E6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6334" y="1592532"/>
            <a:ext cx="23531870" cy="4571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5701635-A3DE-0AE7-40D3-DBDAE39C71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6966"/>
            <a:ext cx="24384000" cy="1030697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03E20F88-1157-4C0C-8D5E-32762B018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930762" y="13260559"/>
            <a:ext cx="453238" cy="461059"/>
          </a:xfrm>
        </p:spPr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75159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 hasCustomPrompt="1"/>
          </p:nvPr>
        </p:nvSpPr>
        <p:spPr>
          <a:xfrm>
            <a:off x="1778000" y="3396342"/>
            <a:ext cx="20828000" cy="1721757"/>
          </a:xfrm>
          <a:prstGeom prst="rect">
            <a:avLst/>
          </a:prstGeom>
        </p:spPr>
        <p:txBody>
          <a:bodyPr anchor="b"/>
          <a:lstStyle/>
          <a:p>
            <a:r>
              <a:rPr dirty="0" err="1"/>
              <a:t>大標題</a:t>
            </a:r>
            <a:endParaRPr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F3CB9E01-E923-5CFF-E7AC-D6B70B9B9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30" y="11070771"/>
            <a:ext cx="24548260" cy="2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427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23930762" y="13254941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6" r:id="rId2"/>
    <p:sldLayoutId id="2147483687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23930762" y="13254941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5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5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hyperlink" Target="https://www.italent.org.tw/Resource/Plan/54/GP20160500015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xmlns="" id="{F2AD23B9-AF33-4EE4-B370-C68A1CDF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3604847"/>
            <a:ext cx="20828000" cy="3569677"/>
          </a:xfrm>
        </p:spPr>
        <p:txBody>
          <a:bodyPr>
            <a:normAutofit/>
          </a:bodyPr>
          <a:lstStyle/>
          <a:p>
            <a:r>
              <a:rPr lang="zh-TW" altLang="en-US" dirty="0"/>
              <a:t>政府對人才的推動與鬆綁措施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懶人包</a:t>
            </a:r>
          </a:p>
        </p:txBody>
      </p:sp>
    </p:spTree>
    <p:extLst>
      <p:ext uri="{BB962C8B-B14F-4D97-AF65-F5344CB8AC3E}">
        <p14:creationId xmlns:p14="http://schemas.microsoft.com/office/powerpoint/2010/main" val="24702114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: 圓角 32">
            <a:extLst>
              <a:ext uri="{FF2B5EF4-FFF2-40B4-BE49-F238E27FC236}">
                <a16:creationId xmlns:a16="http://schemas.microsoft.com/office/drawing/2014/main" xmlns="" id="{42C18A25-5D17-4ED3-8321-4F18A1A8EC98}"/>
              </a:ext>
            </a:extLst>
          </p:cNvPr>
          <p:cNvSpPr/>
          <p:nvPr/>
        </p:nvSpPr>
        <p:spPr>
          <a:xfrm>
            <a:off x="562830" y="2722418"/>
            <a:ext cx="23394812" cy="2392727"/>
          </a:xfrm>
          <a:prstGeom prst="roundRect">
            <a:avLst>
              <a:gd name="adj" fmla="val 5385"/>
            </a:avLst>
          </a:prstGeom>
          <a:solidFill>
            <a:srgbClr val="CCECFF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893763" indent="-542925" algn="l">
              <a:lnSpc>
                <a:spcPts val="63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TW" altLang="en-US" sz="36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對產業效益：</a:t>
            </a:r>
            <a:r>
              <a:rPr kumimoji="1" lang="zh-TW" altLang="en-US" sz="36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訂定中階技術人力資格，突破移工在臺工作</a:t>
            </a:r>
            <a:r>
              <a:rPr kumimoji="1" lang="en-US" altLang="zh-TW" sz="36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kumimoji="1" lang="zh-TW" altLang="en-US" sz="36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年之限制，並提供技術審認作業，讓企業可以依據需求，留用技術熟練的優秀移工。</a:t>
            </a:r>
            <a:endParaRPr kumimoji="1" lang="en-US" altLang="zh-TW" sz="3600" b="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indent="-542925" algn="l">
              <a:lnSpc>
                <a:spcPts val="63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TW" altLang="en-US" sz="36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申請方式：</a:t>
            </a:r>
            <a:r>
              <a:rPr kumimoji="1" lang="zh-TW" altLang="en-US" sz="36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企業可依薪資及技術條件選用適合之審認方式，實作認定及訓練課程請向經濟部產業發展署申請。</a:t>
            </a:r>
            <a:endParaRPr lang="en-US" altLang="zh-TW" sz="3600" kern="12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26BE899B-D7FF-40A0-8783-0B57E2F4418D}"/>
              </a:ext>
            </a:extLst>
          </p:cNvPr>
          <p:cNvSpPr/>
          <p:nvPr/>
        </p:nvSpPr>
        <p:spPr>
          <a:xfrm>
            <a:off x="635531" y="61841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肆、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延攬留用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勞動部、經濟部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en-US" sz="4800" dirty="0">
              <a:solidFill>
                <a:srgbClr val="0000CC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C95CBA07-567B-4708-87D4-A47247A02AE2}"/>
              </a:ext>
            </a:extLst>
          </p:cNvPr>
          <p:cNvSpPr txBox="1"/>
          <p:nvPr/>
        </p:nvSpPr>
        <p:spPr>
          <a:xfrm>
            <a:off x="339585" y="6238309"/>
            <a:ext cx="6660917" cy="3443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08037" indent="-457200" algn="l" defTabSz="1828800" eaLnBrk="0" fontAlgn="base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kumimoji="1" lang="zh-TW" altLang="en-US" sz="32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對企業好處：</a:t>
            </a:r>
            <a:endParaRPr kumimoji="1" lang="en-US" altLang="zh-TW" sz="32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50837" algn="l" defTabSz="1828800" eaLnBrk="0" fontAlgn="base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TW" altLang="en-US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◆ 外國人</a:t>
            </a:r>
            <a:r>
              <a:rPr lang="zh-TW" altLang="en-US" b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薪資符合即可轉任</a:t>
            </a:r>
            <a:endParaRPr lang="en-US" altLang="zh-TW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50837" algn="l" defTabSz="1828800" eaLnBrk="0" fontAlgn="base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TW" altLang="en-US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◆ 雇主</a:t>
            </a:r>
            <a:r>
              <a:rPr lang="zh-TW" altLang="en-US" b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免繳就業安定費</a:t>
            </a:r>
            <a:endParaRPr lang="en-US" altLang="zh-TW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23888" indent="-274638" algn="l" defTabSz="1828800" eaLnBrk="0" fontAlgn="base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TW" altLang="en-US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◆ 轉</a:t>
            </a:r>
            <a:r>
              <a:rPr lang="zh-TW" altLang="en-US" b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任為中階技術人力的移工名額可再申請補充</a:t>
            </a:r>
            <a:endParaRPr lang="en-US" altLang="zh-TW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50837" algn="l" defTabSz="1828800" eaLnBrk="0" fontAlgn="base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TW" altLang="en-US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◆ 移</a:t>
            </a:r>
            <a:r>
              <a:rPr lang="zh-TW" altLang="en-US" b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工在臺工作無年限限制</a:t>
            </a:r>
            <a:endParaRPr lang="en-US" altLang="zh-TW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B6FF0E49-38EB-44E4-9CCF-D125D808500D}"/>
              </a:ext>
            </a:extLst>
          </p:cNvPr>
          <p:cNvSpPr/>
          <p:nvPr/>
        </p:nvSpPr>
        <p:spPr>
          <a:xfrm>
            <a:off x="635530" y="5260101"/>
            <a:ext cx="6550185" cy="846798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defTabSz="1828800" hangingPunct="1"/>
            <a:r>
              <a:rPr lang="zh-TW" altLang="en-US" sz="44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企業好處及資格條件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7A3C3EEF-4DC0-402D-B012-6EC2512DADCE}"/>
              </a:ext>
            </a:extLst>
          </p:cNvPr>
          <p:cNvSpPr/>
          <p:nvPr/>
        </p:nvSpPr>
        <p:spPr>
          <a:xfrm>
            <a:off x="7304183" y="5242779"/>
            <a:ext cx="3062529" cy="881442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defTabSz="1828800" hangingPunct="1"/>
            <a:r>
              <a:rPr lang="zh-TW" altLang="en-US" sz="44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推動成果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141D82C4-DED4-48A8-80B7-1B6DB330465B}"/>
              </a:ext>
            </a:extLst>
          </p:cNvPr>
          <p:cNvSpPr/>
          <p:nvPr/>
        </p:nvSpPr>
        <p:spPr>
          <a:xfrm>
            <a:off x="14205594" y="5247632"/>
            <a:ext cx="3695368" cy="868026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服務資訊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0A7DEF9-795C-48C7-924C-00C3FD026B17}"/>
              </a:ext>
            </a:extLst>
          </p:cNvPr>
          <p:cNvSpPr/>
          <p:nvPr/>
        </p:nvSpPr>
        <p:spPr>
          <a:xfrm>
            <a:off x="665453" y="1794741"/>
            <a:ext cx="6638730" cy="7517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 hangingPunct="1">
              <a:defRPr/>
            </a:pPr>
            <a:r>
              <a:rPr lang="zh-TW" altLang="en-US" sz="4400" dirty="0">
                <a:solidFill>
                  <a:srgbClr val="000000"/>
                </a:solidFill>
              </a:rPr>
              <a:t>研議留用外國技術人力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191F587B-61F3-4A04-B7D2-9116AA20A087}"/>
              </a:ext>
            </a:extLst>
          </p:cNvPr>
          <p:cNvSpPr txBox="1"/>
          <p:nvPr/>
        </p:nvSpPr>
        <p:spPr>
          <a:xfrm>
            <a:off x="7077347" y="6315896"/>
            <a:ext cx="7128247" cy="10842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08037" lvl="0" indent="-457200" algn="l" defTabSz="1828800" eaLnBrk="0" fontAlgn="base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rPr>
              <a:t>本署與勞動部已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rPr>
              <a:t>為製造業留用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rPr>
              <a:t>8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rPr>
              <a:t>千位中階技術人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rPr>
              <a:t>力。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DCA913FF-5A6D-4F2D-AFFF-6B1727495B84}"/>
              </a:ext>
            </a:extLst>
          </p:cNvPr>
          <p:cNvSpPr/>
          <p:nvPr/>
        </p:nvSpPr>
        <p:spPr>
          <a:xfrm>
            <a:off x="14188727" y="6827257"/>
            <a:ext cx="6168986" cy="1094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763" marR="0" lvl="0" indent="-258763" algn="l" defTabSz="825500" rtl="0" eaLnBrk="1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地址：</a:t>
            </a:r>
            <a:r>
              <a:rPr kumimoji="0" lang="zh-TW" alt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新竹縣竹北市隘口二路</a:t>
            </a:r>
            <a:r>
              <a:rPr kumimoji="0" lang="en-US" altLang="zh-TW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275</a:t>
            </a:r>
            <a:r>
              <a:rPr kumimoji="0" lang="zh-TW" alt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號</a:t>
            </a:r>
          </a:p>
          <a:p>
            <a:pPr marL="258763" marR="0" lvl="0" indent="-258763" algn="l" defTabSz="825500" rtl="0" eaLnBrk="1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電話：</a:t>
            </a:r>
            <a:r>
              <a:rPr kumimoji="0" lang="en-US" altLang="zh-TW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03-659 1996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0E071B70-F6B8-4286-8875-FCDD40D2C7E0}"/>
              </a:ext>
            </a:extLst>
          </p:cNvPr>
          <p:cNvSpPr/>
          <p:nvPr/>
        </p:nvSpPr>
        <p:spPr>
          <a:xfrm>
            <a:off x="13865026" y="6208913"/>
            <a:ext cx="6395502" cy="57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7" indent="-457200" algn="l" defTabSz="1828800" eaLnBrk="0" fontAlgn="base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kumimoji="1"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勞動部移工留才久用服務中心</a:t>
            </a:r>
            <a:endParaRPr kumimoji="1" lang="en-US" altLang="zh-TW" sz="3200" kern="12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AC40E75-BE72-4591-98A2-6DA5DE72FD0D}"/>
              </a:ext>
            </a:extLst>
          </p:cNvPr>
          <p:cNvSpPr/>
          <p:nvPr/>
        </p:nvSpPr>
        <p:spPr>
          <a:xfrm>
            <a:off x="20135489" y="7607006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移工留才久用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服務中心網站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xmlns="" id="{DBAA28FB-048C-4091-AED9-971D304A7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2102" y="5991926"/>
            <a:ext cx="1565782" cy="1565782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xmlns="" id="{569A7430-D455-49F3-882E-856D14F95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4611" y="5993703"/>
            <a:ext cx="1565782" cy="1565782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D242D932-810F-46D4-9C06-76795C2A732E}"/>
              </a:ext>
            </a:extLst>
          </p:cNvPr>
          <p:cNvSpPr/>
          <p:nvPr/>
        </p:nvSpPr>
        <p:spPr>
          <a:xfrm>
            <a:off x="21725903" y="7608209"/>
            <a:ext cx="2812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留用外國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中階技術工作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人力計畫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資訊專頁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xmlns="" id="{32528141-4026-4E1F-95A8-E9FEBB555B8F}"/>
              </a:ext>
            </a:extLst>
          </p:cNvPr>
          <p:cNvSpPr txBox="1"/>
          <p:nvPr/>
        </p:nvSpPr>
        <p:spPr>
          <a:xfrm>
            <a:off x="14085906" y="9149602"/>
            <a:ext cx="10174824" cy="2646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08037" indent="-457200" algn="l" defTabSz="1828800" eaLnBrk="0" fontAlgn="base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kumimoji="1"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產發署</a:t>
            </a:r>
            <a:r>
              <a:rPr kumimoji="1" lang="zh-TW" altLang="zh-TW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辦理外國人從事中階技術製造工作審認作業計畫辦公室</a:t>
            </a:r>
            <a:endParaRPr kumimoji="1" lang="en-US" altLang="zh-TW" sz="3200" kern="12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58763" indent="-176213" algn="l">
              <a:lnSpc>
                <a:spcPts val="41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800" dirty="0"/>
              <a:t>電話： </a:t>
            </a:r>
            <a:r>
              <a:rPr lang="en-US" altLang="zh-TW" sz="2800" dirty="0"/>
              <a:t>02-2700-9800</a:t>
            </a:r>
          </a:p>
          <a:p>
            <a:pPr marL="258763" indent="-176213" algn="l">
              <a:lnSpc>
                <a:spcPts val="41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800" dirty="0"/>
              <a:t>收件地址：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2550" algn="l">
              <a:lnSpc>
                <a:spcPts val="4100"/>
              </a:lnSpc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信義路三段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800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0E6F0617-5133-48C2-BDD6-7651A2F1F01D}"/>
              </a:ext>
            </a:extLst>
          </p:cNvPr>
          <p:cNvGrpSpPr/>
          <p:nvPr/>
        </p:nvGrpSpPr>
        <p:grpSpPr>
          <a:xfrm>
            <a:off x="7377229" y="7395503"/>
            <a:ext cx="6734653" cy="5330760"/>
            <a:chOff x="8784211" y="7579386"/>
            <a:chExt cx="6519136" cy="5008643"/>
          </a:xfrm>
        </p:grpSpPr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xmlns="" id="{E1655F81-4150-4824-B347-2549A6B9D6D8}"/>
                </a:ext>
              </a:extLst>
            </p:cNvPr>
            <p:cNvSpPr/>
            <p:nvPr/>
          </p:nvSpPr>
          <p:spPr>
            <a:xfrm>
              <a:off x="8784211" y="7579386"/>
              <a:ext cx="6487797" cy="5008643"/>
            </a:xfrm>
            <a:prstGeom prst="roundRect">
              <a:avLst>
                <a:gd name="adj" fmla="val 1310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80BE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69875" lvl="0" indent="-269875" algn="just" defTabSz="914400" hangingPunct="1">
                <a:lnSpc>
                  <a:spcPts val="4000"/>
                </a:lnSpc>
                <a:buFont typeface="Arial" panose="020B0604020202020204" pitchFamily="34" charset="0"/>
                <a:buChar char="•"/>
                <a:defRPr/>
              </a:pPr>
              <a:endParaRPr lang="en-US" altLang="zh-TW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69875" lvl="0" indent="-269875" algn="just" defTabSz="914400" hangingPunct="1">
                <a:lnSpc>
                  <a:spcPts val="4000"/>
                </a:lnSpc>
                <a:buFont typeface="Arial" panose="020B0604020202020204" pitchFamily="34" charset="0"/>
                <a:buChar char="•"/>
                <a:defRPr/>
              </a:pPr>
              <a:endParaRPr lang="en-US" altLang="zh-TW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69875" lvl="0" indent="-269875" algn="just" defTabSz="914400" hangingPunct="1">
                <a:lnSpc>
                  <a:spcPts val="4000"/>
                </a:lnSpc>
                <a:buFont typeface="Arial" panose="020B0604020202020204" pitchFamily="34" charset="0"/>
                <a:buChar char="•"/>
                <a:defRPr/>
              </a:pPr>
              <a:endParaRPr lang="en-US" altLang="zh-TW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69875" lvl="0" indent="-269875" algn="just" defTabSz="914400" hangingPunct="1">
                <a:lnSpc>
                  <a:spcPts val="4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TW" altLang="en-US" sz="2800" b="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感謝政府適時推出</a:t>
              </a:r>
              <a:r>
                <a:rPr lang="zh-TW" altLang="en-US" sz="280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移工留才</a:t>
              </a:r>
              <a:r>
                <a:rPr lang="zh-TW" altLang="en-US" sz="2800" b="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多項政策</a:t>
              </a:r>
              <a:endParaRPr lang="en-US" altLang="zh-TW" sz="28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69875" lvl="0" indent="-269875" algn="just" defTabSz="914400" hangingPunct="1">
                <a:lnSpc>
                  <a:spcPts val="4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TW" altLang="en-US" sz="2800" b="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透過</a:t>
              </a:r>
              <a:r>
                <a:rPr lang="zh-TW" altLang="en-US" sz="280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申請製造業中階技術人力審認</a:t>
              </a:r>
              <a:r>
                <a:rPr lang="zh-TW" altLang="en-US" sz="2800" b="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，企業留用技術熟稔移工，避免優秀移工</a:t>
              </a:r>
              <a:r>
                <a:rPr lang="zh-TW" altLang="en-US" sz="280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外流</a:t>
              </a:r>
              <a:r>
                <a:rPr lang="zh-TW" altLang="en-US" sz="2800" b="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至他國</a:t>
              </a:r>
              <a:endParaRPr lang="en-US" altLang="zh-TW" sz="28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69875" lvl="0" indent="-269875" algn="just" defTabSz="914400" hangingPunct="1">
                <a:lnSpc>
                  <a:spcPts val="4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TW" altLang="en-US" sz="2800" b="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現有</a:t>
              </a:r>
              <a:r>
                <a:rPr lang="en-US" altLang="zh-TW" sz="2800" b="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34</a:t>
              </a:r>
              <a:r>
                <a:rPr lang="zh-TW" altLang="en-US" sz="2800" b="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名移工轉任中階技術人力，後續</a:t>
              </a:r>
              <a:r>
                <a:rPr lang="zh-TW" altLang="en-US" sz="280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亦可遞補等量的移工</a:t>
              </a:r>
              <a:r>
                <a:rPr lang="zh-TW" altLang="en-US" sz="2800" b="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，充沛產線人力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xmlns="" id="{029EE16F-AA32-460D-A211-BDB7E99F0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4211" y="7579386"/>
              <a:ext cx="3809571" cy="1427959"/>
            </a:xfrm>
            <a:prstGeom prst="rect">
              <a:avLst/>
            </a:prstGeom>
          </p:spPr>
        </p:pic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xmlns="" id="{E6F743EF-87F4-478E-8DB7-7CE405BF02D7}"/>
                </a:ext>
              </a:extLst>
            </p:cNvPr>
            <p:cNvSpPr txBox="1"/>
            <p:nvPr/>
          </p:nvSpPr>
          <p:spPr>
            <a:xfrm>
              <a:off x="12091546" y="7866991"/>
              <a:ext cx="3211801" cy="1077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Helvetica Neue"/>
                </a:rPr>
                <a:t>人力資源處副總</a:t>
              </a:r>
              <a:r>
                <a:rPr kumimoji="0" lang="zh-TW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Helvetica Neue"/>
                </a:rPr>
                <a:t>李叔霞表示                                                               </a:t>
              </a:r>
              <a:endParaRPr lang="zh-TW" altLang="en-US" dirty="0"/>
            </a:p>
          </p:txBody>
        </p:sp>
      </p:grpSp>
      <p:pic>
        <p:nvPicPr>
          <p:cNvPr id="48" name="圖片 47">
            <a:extLst>
              <a:ext uri="{FF2B5EF4-FFF2-40B4-BE49-F238E27FC236}">
                <a16:creationId xmlns:a16="http://schemas.microsoft.com/office/drawing/2014/main" xmlns="" id="{0A1EAC14-7B12-480F-AF3C-7C43DBBB99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t="2706" r="4971" b="4175"/>
          <a:stretch/>
        </p:blipFill>
        <p:spPr>
          <a:xfrm>
            <a:off x="22033104" y="9912630"/>
            <a:ext cx="1577633" cy="1620000"/>
          </a:xfrm>
          <a:prstGeom prst="rect">
            <a:avLst/>
          </a:prstGeom>
          <a:ln w="104775">
            <a:solidFill>
              <a:srgbClr val="34A7B6"/>
            </a:solidFill>
          </a:ln>
        </p:spPr>
      </p:pic>
      <p:grpSp>
        <p:nvGrpSpPr>
          <p:cNvPr id="49" name="群組 48">
            <a:extLst>
              <a:ext uri="{FF2B5EF4-FFF2-40B4-BE49-F238E27FC236}">
                <a16:creationId xmlns:a16="http://schemas.microsoft.com/office/drawing/2014/main" xmlns="" id="{07C3318F-7730-418E-8F97-0086C8EEB188}"/>
              </a:ext>
            </a:extLst>
          </p:cNvPr>
          <p:cNvGrpSpPr/>
          <p:nvPr/>
        </p:nvGrpSpPr>
        <p:grpSpPr>
          <a:xfrm>
            <a:off x="21067277" y="11733301"/>
            <a:ext cx="3226255" cy="1384995"/>
            <a:chOff x="6070943" y="1590811"/>
            <a:chExt cx="3226255" cy="1384995"/>
          </a:xfrm>
        </p:grpSpPr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xmlns="" id="{EF01D258-F801-4983-89F8-CF7F32630A29}"/>
                </a:ext>
              </a:extLst>
            </p:cNvPr>
            <p:cNvSpPr txBox="1"/>
            <p:nvPr/>
          </p:nvSpPr>
          <p:spPr>
            <a:xfrm>
              <a:off x="6825137" y="1590811"/>
              <a:ext cx="24720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訓練課程</a:t>
              </a:r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、實作認定</a:t>
              </a:r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申請懶人包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1" name="Picture 4" descr="85,566 Checklist Vector Illustrations &amp; Clip Art - iStock">
              <a:extLst>
                <a:ext uri="{FF2B5EF4-FFF2-40B4-BE49-F238E27FC236}">
                  <a16:creationId xmlns:a16="http://schemas.microsoft.com/office/drawing/2014/main" xmlns="" id="{AA851150-76A8-4EE6-AC2D-ECB05347A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43" y="1745608"/>
              <a:ext cx="1003443" cy="1003443"/>
            </a:xfrm>
            <a:prstGeom prst="rect">
              <a:avLst/>
            </a:prstGeom>
            <a:noFill/>
            <a:ln w="28575">
              <a:noFill/>
            </a:ln>
          </p:spPr>
        </p:pic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22E10CA9-546C-4492-A0AB-607EE195DE81}"/>
              </a:ext>
            </a:extLst>
          </p:cNvPr>
          <p:cNvGrpSpPr/>
          <p:nvPr/>
        </p:nvGrpSpPr>
        <p:grpSpPr>
          <a:xfrm>
            <a:off x="18221793" y="11810181"/>
            <a:ext cx="3427180" cy="830997"/>
            <a:chOff x="19632270" y="12465427"/>
            <a:chExt cx="3427180" cy="830997"/>
          </a:xfrm>
        </p:grpSpPr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xmlns="" id="{96C37008-96CE-4782-997E-B77A4346A495}"/>
                </a:ext>
              </a:extLst>
            </p:cNvPr>
            <p:cNvSpPr txBox="1"/>
            <p:nvPr/>
          </p:nvSpPr>
          <p:spPr>
            <a:xfrm>
              <a:off x="20038191" y="12465427"/>
              <a:ext cx="3021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400" dirty="0"/>
                <a:t>經濟部產發署</a:t>
              </a:r>
              <a:endParaRPr lang="en-US" altLang="zh-TW" sz="2400" dirty="0"/>
            </a:p>
            <a:p>
              <a:pPr>
                <a:defRPr/>
              </a:pPr>
              <a:r>
                <a:rPr lang="zh-TW" altLang="en-US" sz="2400" dirty="0"/>
                <a:t>網頁資訊</a:t>
              </a:r>
            </a:p>
          </p:txBody>
        </p:sp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xmlns="" id="{80C8D398-A941-426D-BA5D-9258C8177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880"/>
            <a:stretch/>
          </p:blipFill>
          <p:spPr>
            <a:xfrm>
              <a:off x="19632270" y="12699747"/>
              <a:ext cx="1027382" cy="560947"/>
            </a:xfrm>
            <a:prstGeom prst="rect">
              <a:avLst/>
            </a:prstGeom>
          </p:spPr>
        </p:pic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xmlns="" id="{DD1802B3-1BAE-4FF8-92E6-904AD7279836}"/>
              </a:ext>
            </a:extLst>
          </p:cNvPr>
          <p:cNvGrpSpPr>
            <a:grpSpLocks noChangeAspect="1"/>
          </p:cNvGrpSpPr>
          <p:nvPr/>
        </p:nvGrpSpPr>
        <p:grpSpPr>
          <a:xfrm>
            <a:off x="19086893" y="9856512"/>
            <a:ext cx="1696980" cy="1656000"/>
            <a:chOff x="4451478" y="2283718"/>
            <a:chExt cx="2319235" cy="2286183"/>
          </a:xfrm>
        </p:grpSpPr>
        <p:pic>
          <p:nvPicPr>
            <p:cNvPr id="55" name="圖片 54">
              <a:extLst>
                <a:ext uri="{FF2B5EF4-FFF2-40B4-BE49-F238E27FC236}">
                  <a16:creationId xmlns:a16="http://schemas.microsoft.com/office/drawing/2014/main" xmlns="" id="{ED6341D0-D170-460C-B416-03E83173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004" y="2283718"/>
              <a:ext cx="2286183" cy="2286183"/>
            </a:xfrm>
            <a:prstGeom prst="rect">
              <a:avLst/>
            </a:prstGeom>
          </p:spPr>
        </p:pic>
        <p:sp>
          <p:nvSpPr>
            <p:cNvPr id="56" name="矩形: 圓角 55">
              <a:extLst>
                <a:ext uri="{FF2B5EF4-FFF2-40B4-BE49-F238E27FC236}">
                  <a16:creationId xmlns:a16="http://schemas.microsoft.com/office/drawing/2014/main" xmlns="" id="{94C04021-A030-48C6-A1C7-7AF270114A55}"/>
                </a:ext>
              </a:extLst>
            </p:cNvPr>
            <p:cNvSpPr/>
            <p:nvPr/>
          </p:nvSpPr>
          <p:spPr>
            <a:xfrm>
              <a:off x="4451478" y="2283975"/>
              <a:ext cx="2319235" cy="2285669"/>
            </a:xfrm>
            <a:prstGeom prst="roundRect">
              <a:avLst>
                <a:gd name="adj" fmla="val 1704"/>
              </a:avLst>
            </a:prstGeom>
            <a:noFill/>
            <a:ln w="101600">
              <a:solidFill>
                <a:srgbClr val="34A7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: 圓角 7">
            <a:extLst>
              <a:ext uri="{FF2B5EF4-FFF2-40B4-BE49-F238E27FC236}">
                <a16:creationId xmlns:a16="http://schemas.microsoft.com/office/drawing/2014/main" xmlns="" id="{1DAB257E-AAA9-4C98-896A-2563827B7E8E}"/>
              </a:ext>
            </a:extLst>
          </p:cNvPr>
          <p:cNvSpPr/>
          <p:nvPr/>
        </p:nvSpPr>
        <p:spPr>
          <a:xfrm>
            <a:off x="537094" y="9678305"/>
            <a:ext cx="1798440" cy="95345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月經常性薪資</a:t>
            </a:r>
            <a:r>
              <a:rPr kumimoji="0" lang="en-US" altLang="zh-TW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3.5</a:t>
            </a: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萬</a:t>
            </a: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xmlns="" id="{2515B464-196F-4FA9-BFAF-408A4E920326}"/>
              </a:ext>
            </a:extLst>
          </p:cNvPr>
          <p:cNvSpPr/>
          <p:nvPr/>
        </p:nvSpPr>
        <p:spPr>
          <a:xfrm>
            <a:off x="772626" y="11132720"/>
            <a:ext cx="1087753" cy="1823561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3.3</a:t>
            </a: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萬</a:t>
            </a:r>
            <a:endParaRPr kumimoji="0" lang="en-US" altLang="zh-TW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8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年總薪資</a:t>
            </a:r>
            <a:r>
              <a:rPr lang="en-US" altLang="zh-TW" sz="28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50</a:t>
            </a:r>
            <a:r>
              <a:rPr lang="zh-TW" altLang="en-US" sz="28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萬</a:t>
            </a:r>
            <a:endParaRPr kumimoji="0" lang="zh-TW" alt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E1A371C-E09B-46F7-9C65-6ECE09CC35E9}"/>
              </a:ext>
            </a:extLst>
          </p:cNvPr>
          <p:cNvSpPr/>
          <p:nvPr/>
        </p:nvSpPr>
        <p:spPr>
          <a:xfrm>
            <a:off x="6153429" y="10462260"/>
            <a:ext cx="1125191" cy="86177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勞動部申請</a:t>
            </a:r>
          </a:p>
        </p:txBody>
      </p:sp>
      <p:sp>
        <p:nvSpPr>
          <p:cNvPr id="18" name="加號 17">
            <a:extLst>
              <a:ext uri="{FF2B5EF4-FFF2-40B4-BE49-F238E27FC236}">
                <a16:creationId xmlns:a16="http://schemas.microsoft.com/office/drawing/2014/main" xmlns="" id="{802800B8-FDEB-40F4-937C-6A10EF227113}"/>
              </a:ext>
            </a:extLst>
          </p:cNvPr>
          <p:cNvSpPr/>
          <p:nvPr/>
        </p:nvSpPr>
        <p:spPr>
          <a:xfrm>
            <a:off x="1947655" y="11637514"/>
            <a:ext cx="643416" cy="743862"/>
          </a:xfrm>
          <a:prstGeom prst="mathPlus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9F440FC4-CF76-47BE-AB16-AD0938E5C628}"/>
              </a:ext>
            </a:extLst>
          </p:cNvPr>
          <p:cNvSpPr/>
          <p:nvPr/>
        </p:nvSpPr>
        <p:spPr>
          <a:xfrm>
            <a:off x="2761385" y="10292179"/>
            <a:ext cx="2540342" cy="43088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技術條件</a:t>
            </a:r>
            <a:r>
              <a:rPr kumimoji="0" lang="en-US" altLang="zh-TW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4</a:t>
            </a: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選</a:t>
            </a:r>
            <a:r>
              <a:rPr kumimoji="0" lang="en-US" altLang="zh-TW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1</a:t>
            </a:r>
            <a:endParaRPr kumimoji="0" lang="zh-TW" alt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122F5632-BE4D-4116-8313-53EA0385B14B}"/>
              </a:ext>
            </a:extLst>
          </p:cNvPr>
          <p:cNvSpPr/>
          <p:nvPr/>
        </p:nvSpPr>
        <p:spPr>
          <a:xfrm>
            <a:off x="2781863" y="10977350"/>
            <a:ext cx="1160524" cy="86177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專業</a:t>
            </a:r>
            <a:endParaRPr kumimoji="0" lang="en-US" altLang="zh-TW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證照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840B51F3-13A6-4B2C-A858-49B630285D12}"/>
              </a:ext>
            </a:extLst>
          </p:cNvPr>
          <p:cNvSpPr/>
          <p:nvPr/>
        </p:nvSpPr>
        <p:spPr>
          <a:xfrm>
            <a:off x="2796343" y="12069154"/>
            <a:ext cx="1160524" cy="86177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實作</a:t>
            </a:r>
            <a:endParaRPr kumimoji="0" lang="en-US" altLang="zh-TW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認定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6639A00E-7EE3-4626-99C2-24A9CE0F9FDF}"/>
              </a:ext>
            </a:extLst>
          </p:cNvPr>
          <p:cNvSpPr/>
          <p:nvPr/>
        </p:nvSpPr>
        <p:spPr>
          <a:xfrm>
            <a:off x="4017208" y="10977349"/>
            <a:ext cx="1160524" cy="86177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企業</a:t>
            </a:r>
            <a:endParaRPr kumimoji="0" lang="en-US" altLang="zh-TW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自訓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92B10EB0-97D6-4BA7-81A6-16A5855CF6B1}"/>
              </a:ext>
            </a:extLst>
          </p:cNvPr>
          <p:cNvSpPr/>
          <p:nvPr/>
        </p:nvSpPr>
        <p:spPr>
          <a:xfrm>
            <a:off x="4035186" y="12069155"/>
            <a:ext cx="1160524" cy="86177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訓練</a:t>
            </a:r>
            <a:endParaRPr kumimoji="0" lang="en-US" altLang="zh-TW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課程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C8518A9B-2297-497D-B611-58EC4D2D4AE7}"/>
              </a:ext>
            </a:extLst>
          </p:cNvPr>
          <p:cNvSpPr/>
          <p:nvPr/>
        </p:nvSpPr>
        <p:spPr>
          <a:xfrm>
            <a:off x="6138654" y="11864489"/>
            <a:ext cx="1125191" cy="86177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產發署申請</a:t>
            </a:r>
          </a:p>
        </p:txBody>
      </p:sp>
      <p:cxnSp>
        <p:nvCxnSpPr>
          <p:cNvPr id="71" name="接點: 肘形 70">
            <a:extLst>
              <a:ext uri="{FF2B5EF4-FFF2-40B4-BE49-F238E27FC236}">
                <a16:creationId xmlns:a16="http://schemas.microsoft.com/office/drawing/2014/main" xmlns="" id="{08B7BC74-1E7B-4019-969B-EDB4443A1E07}"/>
              </a:ext>
            </a:extLst>
          </p:cNvPr>
          <p:cNvCxnSpPr>
            <a:endCxn id="11" idx="1"/>
          </p:cNvCxnSpPr>
          <p:nvPr/>
        </p:nvCxnSpPr>
        <p:spPr>
          <a:xfrm flipV="1">
            <a:off x="5237274" y="10893147"/>
            <a:ext cx="916155" cy="619180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接點: 肘形 72">
            <a:extLst>
              <a:ext uri="{FF2B5EF4-FFF2-40B4-BE49-F238E27FC236}">
                <a16:creationId xmlns:a16="http://schemas.microsoft.com/office/drawing/2014/main" xmlns="" id="{8CE78FE0-C59B-491D-98E7-F0DDE7EFEC27}"/>
              </a:ext>
            </a:extLst>
          </p:cNvPr>
          <p:cNvCxnSpPr>
            <a:cxnSpLocks/>
            <a:stCxn id="62" idx="3"/>
            <a:endCxn id="67" idx="1"/>
          </p:cNvCxnSpPr>
          <p:nvPr/>
        </p:nvCxnSpPr>
        <p:spPr>
          <a:xfrm flipV="1">
            <a:off x="5195710" y="12295376"/>
            <a:ext cx="942944" cy="204666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接點: 肘形 81">
            <a:extLst>
              <a:ext uri="{FF2B5EF4-FFF2-40B4-BE49-F238E27FC236}">
                <a16:creationId xmlns:a16="http://schemas.microsoft.com/office/drawing/2014/main" xmlns="" id="{7ACFCC01-BE67-483F-9BCE-8D941A716BDC}"/>
              </a:ext>
            </a:extLst>
          </p:cNvPr>
          <p:cNvCxnSpPr>
            <a:stCxn id="8" idx="3"/>
            <a:endCxn id="11" idx="0"/>
          </p:cNvCxnSpPr>
          <p:nvPr/>
        </p:nvCxnSpPr>
        <p:spPr>
          <a:xfrm>
            <a:off x="2335534" y="10155032"/>
            <a:ext cx="4380491" cy="307228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投影片編號版面配置區 1">
            <a:extLst>
              <a:ext uri="{FF2B5EF4-FFF2-40B4-BE49-F238E27FC236}">
                <a16:creationId xmlns:a16="http://schemas.microsoft.com/office/drawing/2014/main" xmlns="" id="{6724BF79-DDF1-49E8-85C2-91B4C7F07437}"/>
              </a:ext>
            </a:extLst>
          </p:cNvPr>
          <p:cNvSpPr txBox="1">
            <a:spLocks/>
          </p:cNvSpPr>
          <p:nvPr/>
        </p:nvSpPr>
        <p:spPr>
          <a:xfrm>
            <a:off x="20109468" y="13165665"/>
            <a:ext cx="42672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AEB951-6CD4-4F7E-B75D-B7320D152C4E}" type="slidenum">
              <a:rPr lang="zh-TW" altLang="en-US" sz="2400">
                <a:solidFill>
                  <a:schemeClr val="bg1"/>
                </a:solidFill>
              </a:rPr>
              <a:pPr/>
              <a:t>10</a:t>
            </a:fld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909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395A2437-C5FA-498A-981A-2B8F65A8B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29879"/>
              </p:ext>
            </p:extLst>
          </p:nvPr>
        </p:nvGraphicFramePr>
        <p:xfrm>
          <a:off x="610336" y="5459301"/>
          <a:ext cx="23362848" cy="7583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6673">
                  <a:extLst>
                    <a:ext uri="{9D8B030D-6E8A-4147-A177-3AD203B41FA5}">
                      <a16:colId xmlns:a16="http://schemas.microsoft.com/office/drawing/2014/main" xmlns="" val="2399271847"/>
                    </a:ext>
                  </a:extLst>
                </a:gridCol>
                <a:gridCol w="6221895">
                  <a:extLst>
                    <a:ext uri="{9D8B030D-6E8A-4147-A177-3AD203B41FA5}">
                      <a16:colId xmlns:a16="http://schemas.microsoft.com/office/drawing/2014/main" xmlns="" val="2680247359"/>
                    </a:ext>
                  </a:extLst>
                </a:gridCol>
                <a:gridCol w="5147865">
                  <a:extLst>
                    <a:ext uri="{9D8B030D-6E8A-4147-A177-3AD203B41FA5}">
                      <a16:colId xmlns:a16="http://schemas.microsoft.com/office/drawing/2014/main" xmlns="" val="1379876498"/>
                    </a:ext>
                  </a:extLst>
                </a:gridCol>
                <a:gridCol w="3033855">
                  <a:extLst>
                    <a:ext uri="{9D8B030D-6E8A-4147-A177-3AD203B41FA5}">
                      <a16:colId xmlns:a16="http://schemas.microsoft.com/office/drawing/2014/main" xmlns="" val="2677439716"/>
                    </a:ext>
                  </a:extLst>
                </a:gridCol>
                <a:gridCol w="4182560">
                  <a:extLst>
                    <a:ext uri="{9D8B030D-6E8A-4147-A177-3AD203B41FA5}">
                      <a16:colId xmlns:a16="http://schemas.microsoft.com/office/drawing/2014/main" xmlns="" val="3833740951"/>
                    </a:ext>
                  </a:extLst>
                </a:gridCol>
              </a:tblGrid>
              <a:tr h="10114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Helvetica Neue Light"/>
                        </a:rPr>
                        <a:t>專班類型</a:t>
                      </a:r>
                    </a:p>
                  </a:txBody>
                  <a:tcPr marL="182880" marR="182880" marT="91440" marB="9144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Helvetica Neue Light"/>
                        </a:rPr>
                        <a:t>培育重點</a:t>
                      </a:r>
                    </a:p>
                  </a:txBody>
                  <a:tcPr marL="182880" marR="182880" marT="91440" marB="9144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Helvetica Neue Light"/>
                        </a:rPr>
                        <a:t>課程規劃</a:t>
                      </a:r>
                    </a:p>
                  </a:txBody>
                  <a:tcPr marL="182880" marR="182880" marT="91440" marB="9144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Helvetica Neue Light"/>
                        </a:rPr>
                        <a:t>相關資訊</a:t>
                      </a:r>
                    </a:p>
                  </a:txBody>
                  <a:tcPr marL="182880" marR="182880" marT="91440" marB="9144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Helvetica Neue Light"/>
                        </a:rPr>
                        <a:t>諮詢專線</a:t>
                      </a:r>
                    </a:p>
                  </a:txBody>
                  <a:tcPr marL="182880" marR="182880" marT="91440" marB="9144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7186796"/>
                  </a:ext>
                </a:extLst>
              </a:tr>
              <a:tr h="1998885">
                <a:tc>
                  <a:txBody>
                    <a:bodyPr/>
                    <a:lstStyle/>
                    <a:p>
                      <a:r>
                        <a:rPr lang="zh-TW" altLang="en-US" sz="3200" b="1" dirty="0"/>
                        <a:t>教育部</a:t>
                      </a:r>
                    </a:p>
                    <a:p>
                      <a:r>
                        <a:rPr lang="zh-TW" altLang="en-US" sz="3200" b="1" dirty="0"/>
                        <a:t>新南向產學合作國際專班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355600" algn="l" defTabSz="182880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培育新南向國家產業所需人才</a:t>
                      </a:r>
                      <a:endParaRPr lang="en-US" altLang="zh-TW" sz="3200" b="0" kern="1200" dirty="0">
                        <a:solidFill>
                          <a:srgbClr val="3A3A3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55600" indent="-355600" algn="l" defTabSz="182880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培育我國人力嚴重缺乏之特定領域產業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如製造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可客製化課程，包含理論課及校外實習課</a:t>
                      </a:r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</a:t>
                      </a:r>
                    </a:p>
                    <a:p>
                      <a:pPr algn="ctr"/>
                      <a:r>
                        <a:rPr lang="en-US" altLang="zh-TW" sz="3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(02)2730-3612 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2880" marR="182880" marT="91440" marB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472359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zh-TW" altLang="en-US" sz="3200" b="1" dirty="0"/>
                        <a:t>僑委會</a:t>
                      </a:r>
                    </a:p>
                    <a:p>
                      <a:r>
                        <a:rPr lang="zh-TW" altLang="en-US" sz="3200" b="1" dirty="0"/>
                        <a:t>產學攜手合作僑生專班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355600" algn="l" defTabSz="182880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招收年滿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歲僑居地華校初中畢業學生</a:t>
                      </a:r>
                      <a:endParaRPr lang="en-US" altLang="zh-TW" sz="3200" b="0" kern="1200" dirty="0">
                        <a:solidFill>
                          <a:srgbClr val="3A3A3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55600" indent="-355600" algn="l" defTabSz="182880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安排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年制技術型高中，畢業後直升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年制技專校院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即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＋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4)</a:t>
                      </a:r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製造業、營造業、機構看護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長照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、電子商務及農業五大類科</a:t>
                      </a:r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僑委會</a:t>
                      </a:r>
                    </a:p>
                    <a:p>
                      <a:pPr algn="ctr"/>
                      <a:r>
                        <a:rPr lang="en-US" altLang="zh-TW" sz="32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(02)2327-2643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2880" marR="182880" marT="91440" marB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9902590"/>
                  </a:ext>
                </a:extLst>
              </a:tr>
              <a:tr h="2286808">
                <a:tc>
                  <a:txBody>
                    <a:bodyPr/>
                    <a:lstStyle/>
                    <a:p>
                      <a:r>
                        <a:rPr lang="zh-TW" altLang="en-US" sz="3200" b="1" dirty="0"/>
                        <a:t>僑委會</a:t>
                      </a:r>
                    </a:p>
                    <a:p>
                      <a:r>
                        <a:rPr lang="zh-TW" altLang="en-US" sz="3200" b="1" dirty="0"/>
                        <a:t>海外青年技術訓練班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355600" algn="l" defTabSz="182880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招收高中畢業或完成同等學歷之僑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華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</a:t>
                      </a:r>
                      <a:endParaRPr lang="en-US" altLang="zh-TW" sz="3200" b="0" kern="1200" dirty="0">
                        <a:solidFill>
                          <a:srgbClr val="3A3A3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55600" indent="-355600" algn="l" defTabSz="182880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二年制副學士學位班、四年制產學合作學士班。</a:t>
                      </a:r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推廣臺灣優質技術教育訓練，專班領域包括半導體、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5G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通訊、自動化、環安衛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綠能</a:t>
                      </a:r>
                      <a:r>
                        <a:rPr lang="en-US" altLang="zh-TW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3200" b="0" kern="1200" dirty="0">
                          <a:solidFill>
                            <a:srgbClr val="3A3A3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</a:t>
                      </a:r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僑委會</a:t>
                      </a:r>
                    </a:p>
                    <a:p>
                      <a:pPr algn="ctr"/>
                      <a:r>
                        <a:rPr lang="en-US" altLang="zh-TW" sz="32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(02)2327-2679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2880" marR="182880" marT="91440" marB="914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1622486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981D5B6B-58FB-46C8-8D58-9040DF0DD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572" y="6579558"/>
            <a:ext cx="1689171" cy="168917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1A59B3A3-7D94-4902-9680-D8E0817CE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583" y="8713470"/>
            <a:ext cx="1699182" cy="169918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72A08610-4551-41C5-9212-D89542EFC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594" y="10987566"/>
            <a:ext cx="1689171" cy="1689171"/>
          </a:xfrm>
          <a:prstGeom prst="rect">
            <a:avLst/>
          </a:prstGeom>
        </p:spPr>
      </p:pic>
      <p:pic>
        <p:nvPicPr>
          <p:cNvPr id="11" name="Picture 2" descr="中華民國教育部- 維基百科，自由的百科全書">
            <a:extLst>
              <a:ext uri="{FF2B5EF4-FFF2-40B4-BE49-F238E27FC236}">
                <a16:creationId xmlns:a16="http://schemas.microsoft.com/office/drawing/2014/main" xmlns="" id="{B8F0C302-674C-485A-9089-6BB85CD6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86" y="6573212"/>
            <a:ext cx="850932" cy="8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中華民國僑務委員會- 维基百科，自由的百科全书">
            <a:extLst>
              <a:ext uri="{FF2B5EF4-FFF2-40B4-BE49-F238E27FC236}">
                <a16:creationId xmlns:a16="http://schemas.microsoft.com/office/drawing/2014/main" xmlns="" id="{0D4FE911-4FAE-42E4-A959-2A2023D2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57" y="8682619"/>
            <a:ext cx="932790" cy="8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中華民國僑務委員會- 维基百科，自由的百科全书">
            <a:extLst>
              <a:ext uri="{FF2B5EF4-FFF2-40B4-BE49-F238E27FC236}">
                <a16:creationId xmlns:a16="http://schemas.microsoft.com/office/drawing/2014/main" xmlns="" id="{E77362E3-11AF-4D88-8DCC-F8963713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86" y="11030757"/>
            <a:ext cx="932790" cy="8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xmlns="" id="{8E003C99-72CB-448D-9F95-C90BC6CFEC70}"/>
              </a:ext>
            </a:extLst>
          </p:cNvPr>
          <p:cNvSpPr txBox="1">
            <a:spLocks/>
          </p:cNvSpPr>
          <p:nvPr/>
        </p:nvSpPr>
        <p:spPr>
          <a:xfrm>
            <a:off x="20116800" y="13109510"/>
            <a:ext cx="42672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AEB951-6CD4-4F7E-B75D-B7320D152C4E}" type="slidenum">
              <a:rPr lang="zh-TW" altLang="en-US" sz="2400">
                <a:solidFill>
                  <a:schemeClr val="bg1"/>
                </a:solidFill>
              </a:rPr>
              <a:pPr/>
              <a:t>11</a:t>
            </a:fld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D5155F3B-3CE1-47A8-86BC-2FBA37926ADF}"/>
              </a:ext>
            </a:extLst>
          </p:cNvPr>
          <p:cNvSpPr/>
          <p:nvPr/>
        </p:nvSpPr>
        <p:spPr>
          <a:xfrm>
            <a:off x="562830" y="1733079"/>
            <a:ext cx="6638730" cy="10709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 hangingPunct="1">
              <a:defRPr/>
            </a:pPr>
            <a:r>
              <a:rPr lang="zh-TW" altLang="en-US" sz="4400" dirty="0">
                <a:solidFill>
                  <a:srgbClr val="000000"/>
                </a:solidFill>
              </a:rPr>
              <a:t>擴大吸引及留用僑外生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xmlns="" id="{AD8FB0C6-D8E7-4E8B-B6A5-D7E9779131BC}"/>
              </a:ext>
            </a:extLst>
          </p:cNvPr>
          <p:cNvSpPr/>
          <p:nvPr/>
        </p:nvSpPr>
        <p:spPr>
          <a:xfrm>
            <a:off x="562831" y="3005550"/>
            <a:ext cx="23362847" cy="1727554"/>
          </a:xfrm>
          <a:prstGeom prst="roundRect">
            <a:avLst>
              <a:gd name="adj" fmla="val 5385"/>
            </a:avLst>
          </a:prstGeom>
          <a:solidFill>
            <a:srgbClr val="CCECFF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571500" lvl="0" indent="-484188" algn="l" defTabSz="1828800" hangingPunct="1">
              <a:lnSpc>
                <a:spcPts val="5800"/>
              </a:lnSpc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6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對產業效益：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僑外生在就讀我國學校專班期間可提前適應臺商企業文化，待其取得學位畢業後，可依公司人力需求狀況安排其留臺工作，或返回母國就業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以臺商企業為主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)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，以補充人力缺口。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3B76003A-EA41-4FA7-BF04-3DFAA6327866}"/>
              </a:ext>
            </a:extLst>
          </p:cNvPr>
          <p:cNvSpPr/>
          <p:nvPr/>
        </p:nvSpPr>
        <p:spPr>
          <a:xfrm>
            <a:off x="562830" y="4781107"/>
            <a:ext cx="2608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TW" altLang="en-US" sz="36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申請方式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C9A3857-1B23-4311-AB82-E488775224EB}"/>
              </a:ext>
            </a:extLst>
          </p:cNvPr>
          <p:cNvSpPr/>
          <p:nvPr/>
        </p:nvSpPr>
        <p:spPr>
          <a:xfrm>
            <a:off x="635531" y="61841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肆、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延攬留用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(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教育部、僑委會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)</a:t>
            </a:r>
            <a:endParaRPr lang="zh-TW" altLang="en-US" sz="4800" dirty="0">
              <a:solidFill>
                <a:srgbClr val="0000CC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204811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xmlns="" id="{78A1D2B5-6115-4224-8526-24B9DE9A1979}"/>
              </a:ext>
            </a:extLst>
          </p:cNvPr>
          <p:cNvSpPr txBox="1">
            <a:spLocks/>
          </p:cNvSpPr>
          <p:nvPr/>
        </p:nvSpPr>
        <p:spPr>
          <a:xfrm>
            <a:off x="805360" y="481436"/>
            <a:ext cx="9730117" cy="97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B93101C6-BF6A-42D3-8B11-DFD0FFB1FF6E}"/>
              </a:ext>
            </a:extLst>
          </p:cNvPr>
          <p:cNvSpPr/>
          <p:nvPr/>
        </p:nvSpPr>
        <p:spPr>
          <a:xfrm>
            <a:off x="19051895" y="6393535"/>
            <a:ext cx="4866145" cy="18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專案辦公室</a:t>
            </a:r>
            <a: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(</a:t>
            </a:r>
            <a:r>
              <a:rPr kumimoji="0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國立臺灣大學</a:t>
            </a:r>
            <a: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)</a:t>
            </a:r>
          </a:p>
          <a:p>
            <a:pPr marL="0" marR="0" lvl="0" indent="0" algn="l" defTabSz="825500" rtl="0" eaLnBrk="1" fontAlgn="auto" latinLnBrk="0" hangingPunc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張</a:t>
            </a:r>
            <a:r>
              <a:rPr kumimoji="0" lang="zh-TW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綉卿</a:t>
            </a:r>
            <a:r>
              <a:rPr kumimoji="0" lang="en-US" altLang="zh-TW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(02)3366-4482 </a:t>
            </a:r>
            <a:r>
              <a:rPr kumimoji="0" lang="zh-TW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endParaRPr kumimoji="0" lang="en-US" altLang="zh-TW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陳柏宇 </a:t>
            </a:r>
            <a:r>
              <a:rPr kumimoji="0" lang="en-US" altLang="zh-TW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(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02)3366-4482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AAF9896D-440D-4D3F-81E4-D57806B61797}"/>
              </a:ext>
            </a:extLst>
          </p:cNvPr>
          <p:cNvSpPr/>
          <p:nvPr/>
        </p:nvSpPr>
        <p:spPr>
          <a:xfrm>
            <a:off x="19051895" y="5650744"/>
            <a:ext cx="2804263" cy="730251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服務資訊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21A89B9A-6466-419D-9CC6-C649C7F8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893" y="8444781"/>
            <a:ext cx="1826148" cy="185043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2577AFD-F4D9-455B-A010-AFB075D27F1B}"/>
              </a:ext>
            </a:extLst>
          </p:cNvPr>
          <p:cNvSpPr/>
          <p:nvPr/>
        </p:nvSpPr>
        <p:spPr>
          <a:xfrm>
            <a:off x="19317777" y="10295213"/>
            <a:ext cx="4334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教育部促進國際生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來臺暨留臺實施計畫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資料下載連結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5F5C799-B9E3-4C11-8E68-3E1B3FF4B235}"/>
              </a:ext>
            </a:extLst>
          </p:cNvPr>
          <p:cNvSpPr/>
          <p:nvPr/>
        </p:nvSpPr>
        <p:spPr>
          <a:xfrm>
            <a:off x="681120" y="1756755"/>
            <a:ext cx="9143877" cy="7458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hangingPunct="1">
              <a:defRPr/>
            </a:pPr>
            <a:r>
              <a:rPr lang="zh-TW" altLang="en-US" sz="4400" dirty="0">
                <a:solidFill>
                  <a:srgbClr val="000000"/>
                </a:solidFill>
                <a:sym typeface="Helvetica Neue Medium"/>
              </a:rPr>
              <a:t>促進國際生來臺暨留臺實施計畫</a:t>
            </a:r>
            <a:endParaRPr lang="zh-TW" altLang="en-US" sz="4400" dirty="0">
              <a:solidFill>
                <a:srgbClr val="000000"/>
              </a:solidFill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xmlns="" id="{558D6570-2315-4715-A51E-2FBB9FC90228}"/>
              </a:ext>
            </a:extLst>
          </p:cNvPr>
          <p:cNvSpPr/>
          <p:nvPr/>
        </p:nvSpPr>
        <p:spPr>
          <a:xfrm>
            <a:off x="613885" y="2782202"/>
            <a:ext cx="23156229" cy="2668371"/>
          </a:xfrm>
          <a:prstGeom prst="roundRect">
            <a:avLst>
              <a:gd name="adj" fmla="val 5385"/>
            </a:avLst>
          </a:prstGeom>
          <a:solidFill>
            <a:srgbClr val="CCEC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923924" lvl="0" indent="-571500" algn="l" defTabSz="1828800" eaLnBrk="0" fontAlgn="base" hangingPunct="1">
              <a:lnSpc>
                <a:spcPts val="51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對產業效益：</a:t>
            </a:r>
            <a:r>
              <a:rPr kumimoji="1" lang="zh-TW" altLang="en-US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由政府設置海外招生基地</a:t>
            </a:r>
            <a:r>
              <a:rPr kumimoji="1" lang="en-US" altLang="zh-TW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越南、菲律賓、印尼</a:t>
            </a:r>
            <a:r>
              <a:rPr kumimoji="1" lang="en-US" altLang="zh-TW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，擴大招收海外學生來台就讀擴增產業人力，彌補</a:t>
            </a:r>
            <a:r>
              <a:rPr kumimoji="1" lang="en-US" altLang="zh-TW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STEM(</a:t>
            </a:r>
            <a:r>
              <a:rPr kumimoji="1" lang="zh-TW" altLang="en-US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科學、技術、工程、數學</a:t>
            </a:r>
            <a:r>
              <a:rPr kumimoji="1" lang="en-US" altLang="zh-TW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、金融及半導體領域人才，促使企業海外設廠及對外國人力資源之應用。</a:t>
            </a:r>
            <a:endParaRPr kumimoji="1" lang="en-US" altLang="zh-TW" sz="3200" b="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3924" indent="-571500" algn="l" defTabSz="1828800" eaLnBrk="0" fontAlgn="base" hangingPunct="1">
              <a:lnSpc>
                <a:spcPts val="51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申請方式：</a:t>
            </a:r>
            <a:r>
              <a:rPr kumimoji="1" lang="zh-TW" altLang="en-US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企業提出用人需求，自行與大專校院洽談合作，或由專案辦公室協助媒合學校，由學校向教育部提出申請，企業參與專班人才的培育。</a:t>
            </a:r>
            <a:endParaRPr kumimoji="1" lang="en-US" altLang="zh-TW" sz="3200" b="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F7ADBDCC-176B-4F01-B59A-9A5512A4959E}"/>
              </a:ext>
            </a:extLst>
          </p:cNvPr>
          <p:cNvSpPr/>
          <p:nvPr/>
        </p:nvSpPr>
        <p:spPr>
          <a:xfrm>
            <a:off x="635531" y="61841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肆、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延攬留用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(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教育部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)</a:t>
            </a:r>
            <a:endParaRPr lang="zh-TW" altLang="en-US" sz="4800" dirty="0">
              <a:solidFill>
                <a:srgbClr val="0000CC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投影片編號版面配置區 1">
            <a:extLst>
              <a:ext uri="{FF2B5EF4-FFF2-40B4-BE49-F238E27FC236}">
                <a16:creationId xmlns:a16="http://schemas.microsoft.com/office/drawing/2014/main" xmlns="" id="{9443F9B6-0B66-41E2-8026-B544932B754B}"/>
              </a:ext>
            </a:extLst>
          </p:cNvPr>
          <p:cNvSpPr txBox="1">
            <a:spLocks/>
          </p:cNvSpPr>
          <p:nvPr/>
        </p:nvSpPr>
        <p:spPr>
          <a:xfrm>
            <a:off x="20116800" y="13109510"/>
            <a:ext cx="42672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AEB951-6CD4-4F7E-B75D-B7320D152C4E}" type="slidenum">
              <a:rPr lang="zh-TW" altLang="en-US" sz="2400">
                <a:solidFill>
                  <a:schemeClr val="bg1"/>
                </a:solidFill>
              </a:rPr>
              <a:pPr/>
              <a:t>12</a:t>
            </a:fld>
            <a:endParaRPr lang="zh-TW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D5E4A8E-5C2F-490E-BC5E-62CBBB38B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" t="1058"/>
          <a:stretch/>
        </p:blipFill>
        <p:spPr>
          <a:xfrm>
            <a:off x="1537088" y="7154675"/>
            <a:ext cx="16080947" cy="594290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26BDEDB-8F04-41AE-98CB-4B5DBBD6C4D4}"/>
              </a:ext>
            </a:extLst>
          </p:cNvPr>
          <p:cNvSpPr/>
          <p:nvPr/>
        </p:nvSpPr>
        <p:spPr>
          <a:xfrm>
            <a:off x="751328" y="5538625"/>
            <a:ext cx="17652469" cy="1275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zh-TW" altLang="en-US" sz="3200" b="0" dirty="0"/>
              <a:t>整合</a:t>
            </a:r>
            <a:r>
              <a:rPr lang="zh-TW" altLang="en-US" sz="3200" dirty="0"/>
              <a:t>產業用人</a:t>
            </a:r>
            <a:r>
              <a:rPr lang="zh-TW" altLang="en-US" sz="3200" b="0" dirty="0"/>
              <a:t>與大學校院招生需求，由</a:t>
            </a:r>
            <a:r>
              <a:rPr lang="zh-TW" altLang="en-US" sz="3200" dirty="0"/>
              <a:t>國發基金</a:t>
            </a:r>
            <a:r>
              <a:rPr lang="zh-TW" altLang="en-US" sz="3200" b="0" dirty="0"/>
              <a:t>提供國際生至多</a:t>
            </a:r>
            <a:r>
              <a:rPr lang="en-US" altLang="zh-TW" sz="3200" b="0" dirty="0"/>
              <a:t>2</a:t>
            </a:r>
            <a:r>
              <a:rPr lang="zh-TW" altLang="en-US" sz="3200" b="0" dirty="0"/>
              <a:t>年「產學助學金」。</a:t>
            </a:r>
          </a:p>
          <a:p>
            <a:pPr marL="457200" indent="-457200" algn="l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zh-TW" altLang="en-US" sz="3200" dirty="0"/>
              <a:t>企業</a:t>
            </a:r>
            <a:r>
              <a:rPr lang="zh-TW" altLang="en-US" sz="3200" b="0" dirty="0"/>
              <a:t>提供國際生之「</a:t>
            </a:r>
            <a:r>
              <a:rPr lang="zh-TW" altLang="en-US" sz="3200" dirty="0"/>
              <a:t>生活</a:t>
            </a:r>
            <a:r>
              <a:rPr lang="en-US" altLang="zh-TW" sz="3200" dirty="0"/>
              <a:t>/</a:t>
            </a:r>
            <a:r>
              <a:rPr lang="zh-TW" altLang="en-US" sz="3200" dirty="0"/>
              <a:t>實習津貼</a:t>
            </a:r>
            <a:r>
              <a:rPr lang="zh-TW" altLang="en-US" sz="3200" b="0" dirty="0"/>
              <a:t>」，國際生畢業後優先錄用。</a:t>
            </a:r>
            <a:endParaRPr lang="en-US" altLang="zh-TW" sz="3200" b="0" dirty="0"/>
          </a:p>
        </p:txBody>
      </p:sp>
    </p:spTree>
    <p:extLst>
      <p:ext uri="{BB962C8B-B14F-4D97-AF65-F5344CB8AC3E}">
        <p14:creationId xmlns:p14="http://schemas.microsoft.com/office/powerpoint/2010/main" val="4659759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xmlns="" id="{3DCC8F95-8C10-48C0-9CCA-1C431B6B6119}"/>
              </a:ext>
            </a:extLst>
          </p:cNvPr>
          <p:cNvSpPr txBox="1">
            <a:spLocks/>
          </p:cNvSpPr>
          <p:nvPr/>
        </p:nvSpPr>
        <p:spPr>
          <a:xfrm>
            <a:off x="20159894" y="13117705"/>
            <a:ext cx="42672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EB951-6CD4-4F7E-B75D-B7320D152C4E}" type="slidenum"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pic>
        <p:nvPicPr>
          <p:cNvPr id="28" name="Picture 40">
            <a:extLst>
              <a:ext uri="{FF2B5EF4-FFF2-40B4-BE49-F238E27FC236}">
                <a16:creationId xmlns:a16="http://schemas.microsoft.com/office/drawing/2014/main" xmlns="" id="{076C629C-D9C2-4B3D-8F59-A0C990085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821" y="10312039"/>
            <a:ext cx="182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xmlns="" id="{D8D735D7-E47D-4200-8842-A381DF4F7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1353" y="2492736"/>
            <a:ext cx="5219768" cy="6981443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500F5732-4F51-48D1-A004-4DB814A2E3F3}"/>
              </a:ext>
            </a:extLst>
          </p:cNvPr>
          <p:cNvSpPr/>
          <p:nvPr/>
        </p:nvSpPr>
        <p:spPr>
          <a:xfrm>
            <a:off x="18201353" y="960072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rPr>
              <a:t>下載手冊</a:t>
            </a:r>
          </a:p>
        </p:txBody>
      </p:sp>
      <p:sp>
        <p:nvSpPr>
          <p:cNvPr id="18" name="標題 2">
            <a:extLst>
              <a:ext uri="{FF2B5EF4-FFF2-40B4-BE49-F238E27FC236}">
                <a16:creationId xmlns:a16="http://schemas.microsoft.com/office/drawing/2014/main" xmlns="" id="{6B0AFDDB-1D91-4248-B956-7C1EF220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90" y="466117"/>
            <a:ext cx="12453440" cy="97708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00CC"/>
                </a:solidFill>
              </a:rPr>
              <a:t>伍、結語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FAD3E8CB-F0BC-4CE2-8205-6A5285A2479C}"/>
              </a:ext>
            </a:extLst>
          </p:cNvPr>
          <p:cNvSpPr txBox="1"/>
          <p:nvPr/>
        </p:nvSpPr>
        <p:spPr>
          <a:xfrm>
            <a:off x="512538" y="3226242"/>
            <a:ext cx="17383576" cy="48019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ts val="9500"/>
              </a:lnSpc>
            </a:pPr>
            <a:r>
              <a:rPr lang="zh-TW" altLang="en-US" sz="5400" dirty="0"/>
              <a:t>經濟部提供「產業人才資源通」手冊</a:t>
            </a:r>
            <a:endParaRPr lang="en-US" altLang="zh-TW" sz="5400" dirty="0"/>
          </a:p>
          <a:p>
            <a:pPr marL="801688" lvl="2" indent="-447675" algn="l">
              <a:lnSpc>
                <a:spcPts val="9500"/>
              </a:lnSpc>
              <a:buFont typeface="Arial" panose="020B0604020202020204" pitchFamily="34" charset="0"/>
              <a:buChar char="•"/>
            </a:pPr>
            <a:r>
              <a:rPr lang="zh-TW" altLang="en-US" sz="4000" dirty="0"/>
              <a:t>整理跨部會人才政策、措施、法規，可幫助企業掌握各項政府資源。</a:t>
            </a:r>
            <a:endParaRPr lang="en-US" altLang="zh-TW" sz="4000" dirty="0"/>
          </a:p>
          <a:p>
            <a:pPr marL="801688" lvl="2" indent="-447675" algn="l">
              <a:lnSpc>
                <a:spcPts val="9500"/>
              </a:lnSpc>
              <a:buFont typeface="Arial" panose="020B0604020202020204" pitchFamily="34" charset="0"/>
              <a:buChar char="•"/>
            </a:pPr>
            <a:r>
              <a:rPr lang="zh-TW" altLang="en-US" sz="4000" dirty="0"/>
              <a:t>內容配合政策更新，可提供產業界最實用的資訊。</a:t>
            </a:r>
            <a:endParaRPr lang="en-US" altLang="zh-TW" sz="4000" dirty="0"/>
          </a:p>
          <a:p>
            <a:pPr lvl="2" indent="0" algn="l">
              <a:lnSpc>
                <a:spcPts val="9500"/>
              </a:lnSpc>
            </a:pPr>
            <a:r>
              <a:rPr lang="zh-TW" altLang="en-US" sz="4800" dirty="0"/>
              <a:t>企業在政府人才資源的選用上，有問題，可洽詢專人提供服務。</a:t>
            </a:r>
            <a:endParaRPr lang="en-US" altLang="zh-TW" sz="40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D2260DB7-DFAD-49C9-88FC-48AC8EC088BE}"/>
              </a:ext>
            </a:extLst>
          </p:cNvPr>
          <p:cNvSpPr txBox="1"/>
          <p:nvPr/>
        </p:nvSpPr>
        <p:spPr>
          <a:xfrm>
            <a:off x="19657050" y="11084456"/>
            <a:ext cx="4955593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李小姐</a:t>
            </a:r>
            <a:endParaRPr lang="en-US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(02)2701-6565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分機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328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470585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9C8EFC9-6C37-455D-8FE7-F1EF8DF551A9}"/>
              </a:ext>
            </a:extLst>
          </p:cNvPr>
          <p:cNvSpPr/>
          <p:nvPr/>
        </p:nvSpPr>
        <p:spPr>
          <a:xfrm>
            <a:off x="5953698" y="2279342"/>
            <a:ext cx="11463444" cy="9157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8500"/>
              </a:lnSpc>
              <a:spcBef>
                <a:spcPts val="3600"/>
              </a:spcBef>
              <a:spcAft>
                <a:spcPts val="3600"/>
              </a:spcAft>
            </a:pPr>
            <a:r>
              <a:rPr lang="zh-TW" altLang="en-US" sz="6600" dirty="0">
                <a:solidFill>
                  <a:schemeClr val="tx1"/>
                </a:solidFill>
                <a:latin typeface="Helvetica Neue Medium"/>
                <a:sym typeface="Helvetica Neue Medium"/>
              </a:rPr>
              <a:t>壹、政府人才資源介紹</a:t>
            </a:r>
            <a:endParaRPr lang="en-US" altLang="zh-TW" sz="6600" dirty="0">
              <a:solidFill>
                <a:schemeClr val="tx1"/>
              </a:solidFill>
              <a:latin typeface="Helvetica Neue Medium"/>
              <a:sym typeface="Helvetica Neue Medium"/>
            </a:endParaRPr>
          </a:p>
          <a:p>
            <a:pPr algn="l">
              <a:lnSpc>
                <a:spcPts val="8500"/>
              </a:lnSpc>
              <a:spcBef>
                <a:spcPts val="3600"/>
              </a:spcBef>
              <a:spcAft>
                <a:spcPts val="3600"/>
              </a:spcAft>
            </a:pPr>
            <a:r>
              <a:rPr lang="zh-TW" altLang="en-US" sz="6600" dirty="0">
                <a:solidFill>
                  <a:schemeClr val="tx1"/>
                </a:solidFill>
                <a:latin typeface="Helvetica Neue Medium"/>
                <a:sym typeface="Helvetica Neue Medium"/>
              </a:rPr>
              <a:t>貳、</a:t>
            </a:r>
            <a:r>
              <a:rPr kumimoji="0" lang="zh-TW" alt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Helvetica Neue"/>
              </a:rPr>
              <a:t>培育培訓</a:t>
            </a:r>
            <a:endParaRPr lang="en-US" altLang="zh-TW" sz="6600" dirty="0">
              <a:solidFill>
                <a:schemeClr val="tx1"/>
              </a:solidFill>
              <a:latin typeface="Helvetica Neue Medium"/>
              <a:sym typeface="Helvetica Neue Medium"/>
            </a:endParaRPr>
          </a:p>
          <a:p>
            <a:pPr algn="l">
              <a:lnSpc>
                <a:spcPts val="8500"/>
              </a:lnSpc>
              <a:spcBef>
                <a:spcPts val="3600"/>
              </a:spcBef>
              <a:spcAft>
                <a:spcPts val="3600"/>
              </a:spcAft>
            </a:pPr>
            <a:r>
              <a:rPr lang="zh-TW" altLang="en-US" sz="6600" dirty="0">
                <a:solidFill>
                  <a:schemeClr val="tx1"/>
                </a:solidFill>
                <a:latin typeface="Helvetica Neue Medium"/>
                <a:sym typeface="Helvetica Neue Medium"/>
              </a:rPr>
              <a:t>參、</a:t>
            </a:r>
            <a:r>
              <a:rPr kumimoji="0" lang="zh-TW" alt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Helvetica Neue"/>
              </a:rPr>
              <a:t>人才媒合</a:t>
            </a:r>
            <a:endParaRPr lang="en-US" altLang="zh-TW" sz="6600" dirty="0">
              <a:solidFill>
                <a:schemeClr val="tx1"/>
              </a:solidFill>
              <a:latin typeface="Helvetica Neue Medium"/>
              <a:sym typeface="Helvetica Neue Medium"/>
            </a:endParaRPr>
          </a:p>
          <a:p>
            <a:pPr algn="l">
              <a:lnSpc>
                <a:spcPts val="8500"/>
              </a:lnSpc>
              <a:spcBef>
                <a:spcPts val="3600"/>
              </a:spcBef>
              <a:spcAft>
                <a:spcPts val="3600"/>
              </a:spcAft>
            </a:pPr>
            <a:r>
              <a:rPr lang="zh-TW" altLang="en-US" sz="6600" dirty="0">
                <a:solidFill>
                  <a:schemeClr val="tx1"/>
                </a:solidFill>
                <a:latin typeface="Helvetica Neue Medium"/>
                <a:sym typeface="Helvetica Neue Medium"/>
              </a:rPr>
              <a:t>肆、</a:t>
            </a:r>
            <a:r>
              <a:rPr kumimoji="0" lang="zh-TW" alt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Helvetica Neue"/>
              </a:rPr>
              <a:t>延攬留用</a:t>
            </a:r>
            <a:endParaRPr lang="en-US" altLang="zh-TW" sz="6600" dirty="0">
              <a:solidFill>
                <a:schemeClr val="tx1"/>
              </a:solidFill>
              <a:latin typeface="Helvetica Neue Medium"/>
              <a:sym typeface="Helvetica Neue Medium"/>
            </a:endParaRPr>
          </a:p>
          <a:p>
            <a:pPr algn="l">
              <a:lnSpc>
                <a:spcPts val="8500"/>
              </a:lnSpc>
              <a:spcBef>
                <a:spcPts val="3600"/>
              </a:spcBef>
              <a:spcAft>
                <a:spcPts val="3600"/>
              </a:spcAft>
            </a:pPr>
            <a:r>
              <a:rPr lang="zh-TW" altLang="en-US" sz="6600" dirty="0">
                <a:solidFill>
                  <a:schemeClr val="tx1"/>
                </a:solidFill>
                <a:latin typeface="Helvetica Neue Medium"/>
                <a:sym typeface="Helvetica Neue Medium"/>
              </a:rPr>
              <a:t>伍、結語</a:t>
            </a:r>
            <a:endParaRPr lang="en-US" altLang="zh-TW" sz="6600" dirty="0">
              <a:solidFill>
                <a:schemeClr val="tx1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120402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箭號: 向右 83">
            <a:extLst>
              <a:ext uri="{FF2B5EF4-FFF2-40B4-BE49-F238E27FC236}">
                <a16:creationId xmlns:a16="http://schemas.microsoft.com/office/drawing/2014/main" xmlns="" id="{143C4F91-93E2-496F-A87F-1DF149E92CEC}"/>
              </a:ext>
            </a:extLst>
          </p:cNvPr>
          <p:cNvSpPr/>
          <p:nvPr/>
        </p:nvSpPr>
        <p:spPr>
          <a:xfrm>
            <a:off x="5548518" y="11012313"/>
            <a:ext cx="1072662" cy="908362"/>
          </a:xfrm>
          <a:prstGeom prst="rightArrow">
            <a:avLst>
              <a:gd name="adj1" fmla="val 50000"/>
              <a:gd name="adj2" fmla="val 80974"/>
            </a:avLst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0" name="箭號: 向右 79">
            <a:extLst>
              <a:ext uri="{FF2B5EF4-FFF2-40B4-BE49-F238E27FC236}">
                <a16:creationId xmlns:a16="http://schemas.microsoft.com/office/drawing/2014/main" xmlns="" id="{76BA6FCE-9B8A-4729-8DD7-9CF6602BDE97}"/>
              </a:ext>
            </a:extLst>
          </p:cNvPr>
          <p:cNvSpPr/>
          <p:nvPr/>
        </p:nvSpPr>
        <p:spPr>
          <a:xfrm>
            <a:off x="5523394" y="7939104"/>
            <a:ext cx="1072662" cy="908362"/>
          </a:xfrm>
          <a:prstGeom prst="rightArrow">
            <a:avLst>
              <a:gd name="adj1" fmla="val 50000"/>
              <a:gd name="adj2" fmla="val 80974"/>
            </a:avLst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xmlns="" id="{142F8A9C-DF9D-4B43-A0DA-A23A3DE07BED}"/>
              </a:ext>
            </a:extLst>
          </p:cNvPr>
          <p:cNvSpPr/>
          <p:nvPr/>
        </p:nvSpPr>
        <p:spPr>
          <a:xfrm>
            <a:off x="5470935" y="4759844"/>
            <a:ext cx="1072662" cy="908362"/>
          </a:xfrm>
          <a:prstGeom prst="rightArrow">
            <a:avLst>
              <a:gd name="adj1" fmla="val 50000"/>
              <a:gd name="adj2" fmla="val 80974"/>
            </a:avLst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074DB045-E055-4CED-B4CE-9027329BE343}"/>
              </a:ext>
            </a:extLst>
          </p:cNvPr>
          <p:cNvSpPr/>
          <p:nvPr/>
        </p:nvSpPr>
        <p:spPr>
          <a:xfrm>
            <a:off x="364263" y="4271246"/>
            <a:ext cx="5290995" cy="19557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Helvetica Neue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779ABAF3-7AB0-4DE8-A64F-FEB868E3B4F7}"/>
              </a:ext>
            </a:extLst>
          </p:cNvPr>
          <p:cNvSpPr/>
          <p:nvPr/>
        </p:nvSpPr>
        <p:spPr>
          <a:xfrm>
            <a:off x="364263" y="7521410"/>
            <a:ext cx="5290995" cy="19557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Helvetica Neue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EF0401CF-5358-4B45-B4C4-6DFCB93BE1A8}"/>
              </a:ext>
            </a:extLst>
          </p:cNvPr>
          <p:cNvSpPr/>
          <p:nvPr/>
        </p:nvSpPr>
        <p:spPr>
          <a:xfrm>
            <a:off x="308451" y="10384705"/>
            <a:ext cx="5481613" cy="195576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Helvetica Neue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74461" y="10623654"/>
            <a:ext cx="6569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61D836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Helvetica Neue"/>
              </a:rPr>
              <a:t>延攬留用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1401251" y="7717662"/>
            <a:ext cx="4715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Helvetica Neue"/>
              </a:rPr>
              <a:t>人才媒合</a:t>
            </a:r>
          </a:p>
        </p:txBody>
      </p:sp>
      <p:sp>
        <p:nvSpPr>
          <p:cNvPr id="34" name="投影片編號版面配置區 1"/>
          <p:cNvSpPr txBox="1">
            <a:spLocks/>
          </p:cNvSpPr>
          <p:nvPr/>
        </p:nvSpPr>
        <p:spPr>
          <a:xfrm>
            <a:off x="20047639" y="13134624"/>
            <a:ext cx="42672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EB951-6CD4-4F7E-B75D-B7320D152C4E}" type="slidenum"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DE7EFF61-E4E6-4A2B-B09A-3C4291338F30}"/>
              </a:ext>
            </a:extLst>
          </p:cNvPr>
          <p:cNvSpPr txBox="1"/>
          <p:nvPr/>
        </p:nvSpPr>
        <p:spPr>
          <a:xfrm>
            <a:off x="1501051" y="4492250"/>
            <a:ext cx="4331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Helvetica Neue"/>
              </a:rPr>
              <a:t>培育培訓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1EF32223-5D7D-45A9-B65D-082EAA61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90" y="466117"/>
            <a:ext cx="12453440" cy="97708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00CC"/>
                </a:solidFill>
              </a:rPr>
              <a:t>壹、政府人才資源介紹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3B3C34C6-53DE-4A33-BECD-73D214E2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" y="10836075"/>
            <a:ext cx="1474902" cy="130557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FA61C35C-3E3E-4092-BB6C-8612259FC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5" y="4625244"/>
            <a:ext cx="1268078" cy="126198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C3DDC88D-BA17-4A6B-AFC2-74F176EC4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00" y="7952401"/>
            <a:ext cx="1361634" cy="1107996"/>
          </a:xfrm>
          <a:prstGeom prst="rect">
            <a:avLst/>
          </a:prstGeom>
        </p:spPr>
      </p:pic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909D7879-820C-46DD-A3E5-08A048C71E9A}"/>
              </a:ext>
            </a:extLst>
          </p:cNvPr>
          <p:cNvSpPr/>
          <p:nvPr/>
        </p:nvSpPr>
        <p:spPr>
          <a:xfrm>
            <a:off x="364263" y="2239838"/>
            <a:ext cx="22647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4400" dirty="0">
                <a:solidFill>
                  <a:schemeClr val="tx1"/>
                </a:solidFill>
              </a:rPr>
              <a:t>國發會、教育部、勞動部、僑委會、經濟部等部會合作，協助產業人才發展之三大重點項目</a:t>
            </a:r>
          </a:p>
        </p:txBody>
      </p:sp>
      <p:sp>
        <p:nvSpPr>
          <p:cNvPr id="78" name="object 7">
            <a:extLst>
              <a:ext uri="{FF2B5EF4-FFF2-40B4-BE49-F238E27FC236}">
                <a16:creationId xmlns:a16="http://schemas.microsoft.com/office/drawing/2014/main" xmlns="" id="{CBBAC703-1C68-460C-89A2-11069BB24FA8}"/>
              </a:ext>
            </a:extLst>
          </p:cNvPr>
          <p:cNvSpPr/>
          <p:nvPr/>
        </p:nvSpPr>
        <p:spPr>
          <a:xfrm>
            <a:off x="6459202" y="3797538"/>
            <a:ext cx="17578450" cy="2959274"/>
          </a:xfrm>
          <a:custGeom>
            <a:avLst/>
            <a:gdLst/>
            <a:ahLst/>
            <a:cxnLst/>
            <a:rect l="l" t="t" r="r" b="b"/>
            <a:pathLst>
              <a:path w="5809615" h="1362710">
                <a:moveTo>
                  <a:pt x="5580888" y="0"/>
                </a:moveTo>
                <a:lnTo>
                  <a:pt x="228600" y="0"/>
                </a:lnTo>
                <a:lnTo>
                  <a:pt x="182350" y="4563"/>
                </a:lnTo>
                <a:lnTo>
                  <a:pt x="139356" y="17672"/>
                </a:lnTo>
                <a:lnTo>
                  <a:pt x="100514" y="38455"/>
                </a:lnTo>
                <a:lnTo>
                  <a:pt x="66722" y="66039"/>
                </a:lnTo>
                <a:lnTo>
                  <a:pt x="38877" y="99553"/>
                </a:lnTo>
                <a:lnTo>
                  <a:pt x="17877" y="138124"/>
                </a:lnTo>
                <a:lnTo>
                  <a:pt x="4618" y="180880"/>
                </a:lnTo>
                <a:lnTo>
                  <a:pt x="0" y="226949"/>
                </a:lnTo>
                <a:lnTo>
                  <a:pt x="0" y="1135380"/>
                </a:lnTo>
                <a:lnTo>
                  <a:pt x="4618" y="1181381"/>
                </a:lnTo>
                <a:lnTo>
                  <a:pt x="17877" y="1224117"/>
                </a:lnTo>
                <a:lnTo>
                  <a:pt x="38877" y="1262703"/>
                </a:lnTo>
                <a:lnTo>
                  <a:pt x="66722" y="1296257"/>
                </a:lnTo>
                <a:lnTo>
                  <a:pt x="100514" y="1323893"/>
                </a:lnTo>
                <a:lnTo>
                  <a:pt x="139356" y="1344727"/>
                </a:lnTo>
                <a:lnTo>
                  <a:pt x="182350" y="1357876"/>
                </a:lnTo>
                <a:lnTo>
                  <a:pt x="228600" y="1362456"/>
                </a:lnTo>
                <a:lnTo>
                  <a:pt x="5580888" y="1362456"/>
                </a:lnTo>
                <a:lnTo>
                  <a:pt x="5626991" y="1357876"/>
                </a:lnTo>
                <a:lnTo>
                  <a:pt x="5669916" y="1344727"/>
                </a:lnTo>
                <a:lnTo>
                  <a:pt x="5708749" y="1323893"/>
                </a:lnTo>
                <a:lnTo>
                  <a:pt x="5742574" y="1296257"/>
                </a:lnTo>
                <a:lnTo>
                  <a:pt x="5770476" y="1262703"/>
                </a:lnTo>
                <a:lnTo>
                  <a:pt x="5791539" y="1224117"/>
                </a:lnTo>
                <a:lnTo>
                  <a:pt x="5804848" y="1181381"/>
                </a:lnTo>
                <a:lnTo>
                  <a:pt x="5809488" y="1135380"/>
                </a:lnTo>
                <a:lnTo>
                  <a:pt x="5809488" y="226949"/>
                </a:lnTo>
                <a:lnTo>
                  <a:pt x="5804848" y="180880"/>
                </a:lnTo>
                <a:lnTo>
                  <a:pt x="5791539" y="138124"/>
                </a:lnTo>
                <a:lnTo>
                  <a:pt x="5770476" y="99553"/>
                </a:lnTo>
                <a:lnTo>
                  <a:pt x="5742574" y="66040"/>
                </a:lnTo>
                <a:lnTo>
                  <a:pt x="5708749" y="38455"/>
                </a:lnTo>
                <a:lnTo>
                  <a:pt x="5669916" y="17672"/>
                </a:lnTo>
                <a:lnTo>
                  <a:pt x="5626991" y="4563"/>
                </a:lnTo>
                <a:lnTo>
                  <a:pt x="558088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36000" rIns="72000" bIns="36000" rtlCol="0" anchor="ctr"/>
          <a:lstStyle/>
          <a:p>
            <a:pPr marL="447675" marR="35560" lvl="2" indent="-271463" algn="just" defTabSz="1828800" hangingPunct="1">
              <a:lnSpc>
                <a:spcPts val="6600"/>
              </a:lnSpc>
              <a:spcBef>
                <a:spcPts val="200"/>
              </a:spcBef>
              <a:buClr>
                <a:prstClr val="black"/>
              </a:buClr>
              <a:buFont typeface="Arial" panose="020B0604020202020204" pitchFamily="34" charset="0"/>
              <a:buChar char="•"/>
              <a:tabLst>
                <a:tab pos="735330" algn="l"/>
              </a:tabLst>
              <a:defRPr/>
            </a:pPr>
            <a:r>
              <a:rPr lang="zh-TW" altLang="en-US" sz="36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在職培訓</a:t>
            </a:r>
            <a:r>
              <a:rPr lang="zh-TW" altLang="en-US" sz="36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3600" b="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提供</a:t>
            </a:r>
            <a:r>
              <a:rPr lang="zh-TW" altLang="en-US" sz="36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企業辦理訓練</a:t>
            </a:r>
            <a:r>
              <a:rPr lang="zh-TW" altLang="en-US" sz="3600" b="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36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資源</a:t>
            </a:r>
            <a:r>
              <a:rPr lang="zh-TW" altLang="en-US" sz="3600" b="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，以及專業訓練課程，供企業安排</a:t>
            </a:r>
            <a:r>
              <a:rPr lang="zh-TW" altLang="en-US" sz="36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員工參加訓練</a:t>
            </a:r>
            <a:r>
              <a:rPr lang="zh-TW" altLang="en-US" sz="3600" b="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marR="35560" lvl="2" indent="-271463" algn="just" defTabSz="1828800" hangingPunct="1">
              <a:lnSpc>
                <a:spcPts val="6600"/>
              </a:lnSpc>
              <a:spcBef>
                <a:spcPts val="200"/>
              </a:spcBef>
              <a:buClr>
                <a:prstClr val="black"/>
              </a:buClr>
              <a:buFont typeface="Arial" panose="020B0604020202020204" pitchFamily="34" charset="0"/>
              <a:buChar char="•"/>
              <a:tabLst>
                <a:tab pos="735330" algn="l"/>
              </a:tabLst>
              <a:defRPr/>
            </a:pPr>
            <a:r>
              <a:rPr lang="zh-TW" altLang="en-US" sz="36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培育</a:t>
            </a:r>
            <a:r>
              <a:rPr lang="zh-TW" altLang="en-US" sz="36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3600" b="0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altLang="en-US" sz="3600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在學學生</a:t>
            </a:r>
            <a:r>
              <a:rPr lang="zh-TW" altLang="en-US" sz="3600" b="0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為對象，由企業與學校合作，培育企業所需未來人才</a:t>
            </a:r>
            <a:r>
              <a:rPr lang="zh-TW" altLang="en-US" sz="3600" b="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2" name="object 7">
            <a:extLst>
              <a:ext uri="{FF2B5EF4-FFF2-40B4-BE49-F238E27FC236}">
                <a16:creationId xmlns:a16="http://schemas.microsoft.com/office/drawing/2014/main" xmlns="" id="{6BF432BD-54D3-43DC-AE36-02F326DF10F1}"/>
              </a:ext>
            </a:extLst>
          </p:cNvPr>
          <p:cNvSpPr/>
          <p:nvPr/>
        </p:nvSpPr>
        <p:spPr>
          <a:xfrm>
            <a:off x="6441286" y="7459384"/>
            <a:ext cx="17441513" cy="2248054"/>
          </a:xfrm>
          <a:custGeom>
            <a:avLst/>
            <a:gdLst/>
            <a:ahLst/>
            <a:cxnLst/>
            <a:rect l="l" t="t" r="r" b="b"/>
            <a:pathLst>
              <a:path w="5809615" h="1362710">
                <a:moveTo>
                  <a:pt x="5580888" y="0"/>
                </a:moveTo>
                <a:lnTo>
                  <a:pt x="228600" y="0"/>
                </a:lnTo>
                <a:lnTo>
                  <a:pt x="182350" y="4563"/>
                </a:lnTo>
                <a:lnTo>
                  <a:pt x="139356" y="17672"/>
                </a:lnTo>
                <a:lnTo>
                  <a:pt x="100514" y="38455"/>
                </a:lnTo>
                <a:lnTo>
                  <a:pt x="66722" y="66039"/>
                </a:lnTo>
                <a:lnTo>
                  <a:pt x="38877" y="99553"/>
                </a:lnTo>
                <a:lnTo>
                  <a:pt x="17877" y="138124"/>
                </a:lnTo>
                <a:lnTo>
                  <a:pt x="4618" y="180880"/>
                </a:lnTo>
                <a:lnTo>
                  <a:pt x="0" y="226949"/>
                </a:lnTo>
                <a:lnTo>
                  <a:pt x="0" y="1135380"/>
                </a:lnTo>
                <a:lnTo>
                  <a:pt x="4618" y="1181381"/>
                </a:lnTo>
                <a:lnTo>
                  <a:pt x="17877" y="1224117"/>
                </a:lnTo>
                <a:lnTo>
                  <a:pt x="38877" y="1262703"/>
                </a:lnTo>
                <a:lnTo>
                  <a:pt x="66722" y="1296257"/>
                </a:lnTo>
                <a:lnTo>
                  <a:pt x="100514" y="1323893"/>
                </a:lnTo>
                <a:lnTo>
                  <a:pt x="139356" y="1344727"/>
                </a:lnTo>
                <a:lnTo>
                  <a:pt x="182350" y="1357876"/>
                </a:lnTo>
                <a:lnTo>
                  <a:pt x="228600" y="1362456"/>
                </a:lnTo>
                <a:lnTo>
                  <a:pt x="5580888" y="1362456"/>
                </a:lnTo>
                <a:lnTo>
                  <a:pt x="5626991" y="1357876"/>
                </a:lnTo>
                <a:lnTo>
                  <a:pt x="5669916" y="1344727"/>
                </a:lnTo>
                <a:lnTo>
                  <a:pt x="5708749" y="1323893"/>
                </a:lnTo>
                <a:lnTo>
                  <a:pt x="5742574" y="1296257"/>
                </a:lnTo>
                <a:lnTo>
                  <a:pt x="5770476" y="1262703"/>
                </a:lnTo>
                <a:lnTo>
                  <a:pt x="5791539" y="1224117"/>
                </a:lnTo>
                <a:lnTo>
                  <a:pt x="5804848" y="1181381"/>
                </a:lnTo>
                <a:lnTo>
                  <a:pt x="5809488" y="1135380"/>
                </a:lnTo>
                <a:lnTo>
                  <a:pt x="5809488" y="226949"/>
                </a:lnTo>
                <a:lnTo>
                  <a:pt x="5804848" y="180880"/>
                </a:lnTo>
                <a:lnTo>
                  <a:pt x="5791539" y="138124"/>
                </a:lnTo>
                <a:lnTo>
                  <a:pt x="5770476" y="99553"/>
                </a:lnTo>
                <a:lnTo>
                  <a:pt x="5742574" y="66040"/>
                </a:lnTo>
                <a:lnTo>
                  <a:pt x="5708749" y="38455"/>
                </a:lnTo>
                <a:lnTo>
                  <a:pt x="5669916" y="17672"/>
                </a:lnTo>
                <a:lnTo>
                  <a:pt x="5626991" y="4563"/>
                </a:lnTo>
                <a:lnTo>
                  <a:pt x="558088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36000" rIns="72000" bIns="36000" rtlCol="0" anchor="ctr"/>
          <a:lstStyle/>
          <a:p>
            <a:pPr marL="176212" marR="35560" lvl="2" indent="0" algn="just" defTabSz="1828800" hangingPunct="1">
              <a:lnSpc>
                <a:spcPts val="6600"/>
              </a:lnSpc>
              <a:spcBef>
                <a:spcPts val="200"/>
              </a:spcBef>
              <a:buClr>
                <a:prstClr val="black"/>
              </a:buClr>
              <a:tabLst>
                <a:tab pos="735330" algn="l"/>
              </a:tabLst>
              <a:defRPr/>
            </a:pPr>
            <a:r>
              <a:rPr lang="zh-TW" altLang="en-US" sz="3600" b="0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提供企業</a:t>
            </a:r>
            <a:r>
              <a:rPr lang="zh-TW" altLang="en-US" sz="3600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單一登錄人才需求</a:t>
            </a:r>
            <a:r>
              <a:rPr lang="zh-TW" altLang="en-US" sz="3600" b="0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sz="3600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3600" b="0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，轉介由相關部會協助資源及人才的媒合</a:t>
            </a:r>
            <a:r>
              <a:rPr lang="zh-TW" altLang="en-US" sz="3600" b="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1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object 7">
            <a:extLst>
              <a:ext uri="{FF2B5EF4-FFF2-40B4-BE49-F238E27FC236}">
                <a16:creationId xmlns:a16="http://schemas.microsoft.com/office/drawing/2014/main" xmlns="" id="{C289A288-F198-4834-BAEE-F03C8D499518}"/>
              </a:ext>
            </a:extLst>
          </p:cNvPr>
          <p:cNvSpPr/>
          <p:nvPr/>
        </p:nvSpPr>
        <p:spPr>
          <a:xfrm>
            <a:off x="6460290" y="10316260"/>
            <a:ext cx="17422509" cy="2115792"/>
          </a:xfrm>
          <a:custGeom>
            <a:avLst/>
            <a:gdLst/>
            <a:ahLst/>
            <a:cxnLst/>
            <a:rect l="l" t="t" r="r" b="b"/>
            <a:pathLst>
              <a:path w="5809615" h="1362710">
                <a:moveTo>
                  <a:pt x="5580888" y="0"/>
                </a:moveTo>
                <a:lnTo>
                  <a:pt x="228600" y="0"/>
                </a:lnTo>
                <a:lnTo>
                  <a:pt x="182350" y="4563"/>
                </a:lnTo>
                <a:lnTo>
                  <a:pt x="139356" y="17672"/>
                </a:lnTo>
                <a:lnTo>
                  <a:pt x="100514" y="38455"/>
                </a:lnTo>
                <a:lnTo>
                  <a:pt x="66722" y="66039"/>
                </a:lnTo>
                <a:lnTo>
                  <a:pt x="38877" y="99553"/>
                </a:lnTo>
                <a:lnTo>
                  <a:pt x="17877" y="138124"/>
                </a:lnTo>
                <a:lnTo>
                  <a:pt x="4618" y="180880"/>
                </a:lnTo>
                <a:lnTo>
                  <a:pt x="0" y="226949"/>
                </a:lnTo>
                <a:lnTo>
                  <a:pt x="0" y="1135380"/>
                </a:lnTo>
                <a:lnTo>
                  <a:pt x="4618" y="1181381"/>
                </a:lnTo>
                <a:lnTo>
                  <a:pt x="17877" y="1224117"/>
                </a:lnTo>
                <a:lnTo>
                  <a:pt x="38877" y="1262703"/>
                </a:lnTo>
                <a:lnTo>
                  <a:pt x="66722" y="1296257"/>
                </a:lnTo>
                <a:lnTo>
                  <a:pt x="100514" y="1323893"/>
                </a:lnTo>
                <a:lnTo>
                  <a:pt x="139356" y="1344727"/>
                </a:lnTo>
                <a:lnTo>
                  <a:pt x="182350" y="1357876"/>
                </a:lnTo>
                <a:lnTo>
                  <a:pt x="228600" y="1362456"/>
                </a:lnTo>
                <a:lnTo>
                  <a:pt x="5580888" y="1362456"/>
                </a:lnTo>
                <a:lnTo>
                  <a:pt x="5626991" y="1357876"/>
                </a:lnTo>
                <a:lnTo>
                  <a:pt x="5669916" y="1344727"/>
                </a:lnTo>
                <a:lnTo>
                  <a:pt x="5708749" y="1323893"/>
                </a:lnTo>
                <a:lnTo>
                  <a:pt x="5742574" y="1296257"/>
                </a:lnTo>
                <a:lnTo>
                  <a:pt x="5770476" y="1262703"/>
                </a:lnTo>
                <a:lnTo>
                  <a:pt x="5791539" y="1224117"/>
                </a:lnTo>
                <a:lnTo>
                  <a:pt x="5804848" y="1181381"/>
                </a:lnTo>
                <a:lnTo>
                  <a:pt x="5809488" y="1135380"/>
                </a:lnTo>
                <a:lnTo>
                  <a:pt x="5809488" y="226949"/>
                </a:lnTo>
                <a:lnTo>
                  <a:pt x="5804848" y="180880"/>
                </a:lnTo>
                <a:lnTo>
                  <a:pt x="5791539" y="138124"/>
                </a:lnTo>
                <a:lnTo>
                  <a:pt x="5770476" y="99553"/>
                </a:lnTo>
                <a:lnTo>
                  <a:pt x="5742574" y="66040"/>
                </a:lnTo>
                <a:lnTo>
                  <a:pt x="5708749" y="38455"/>
                </a:lnTo>
                <a:lnTo>
                  <a:pt x="5669916" y="17672"/>
                </a:lnTo>
                <a:lnTo>
                  <a:pt x="5626991" y="4563"/>
                </a:lnTo>
                <a:lnTo>
                  <a:pt x="55808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36000" rIns="72000" bIns="36000" rtlCol="0" anchor="ctr"/>
          <a:lstStyle/>
          <a:p>
            <a:pPr marL="176212" marR="35560" lvl="2" indent="0" algn="just" defTabSz="1828800" hangingPunct="1">
              <a:lnSpc>
                <a:spcPts val="6600"/>
              </a:lnSpc>
              <a:spcBef>
                <a:spcPts val="200"/>
              </a:spcBef>
              <a:buClr>
                <a:prstClr val="black"/>
              </a:buClr>
              <a:tabLst>
                <a:tab pos="735330" algn="l"/>
              </a:tabLst>
              <a:defRPr/>
            </a:pPr>
            <a:r>
              <a:rPr lang="zh-TW" altLang="en-US" sz="3600" b="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協助企業</a:t>
            </a:r>
            <a:r>
              <a:rPr lang="zh-TW" altLang="en-US" sz="36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招募</a:t>
            </a:r>
            <a:r>
              <a:rPr lang="zh-TW" altLang="en-US" sz="3600" b="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海外人才，並藉由</a:t>
            </a:r>
            <a:r>
              <a:rPr lang="zh-TW" altLang="en-US" sz="36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法令放寬</a:t>
            </a:r>
            <a:r>
              <a:rPr lang="zh-TW" altLang="en-US" sz="3600" b="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，協助企業留住國外人才。</a:t>
            </a:r>
            <a:endParaRPr lang="en-US" altLang="zh-TW" sz="36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B609143-3E6E-4DE9-B288-F2B9891847BE}"/>
              </a:ext>
            </a:extLst>
          </p:cNvPr>
          <p:cNvSpPr/>
          <p:nvPr/>
        </p:nvSpPr>
        <p:spPr>
          <a:xfrm>
            <a:off x="2489318" y="5534092"/>
            <a:ext cx="2355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國內人才</a:t>
            </a:r>
            <a:r>
              <a:rPr lang="en-US" altLang="zh-TW" sz="3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EC483B9C-546C-41BE-B2F4-0E99085653C7}"/>
              </a:ext>
            </a:extLst>
          </p:cNvPr>
          <p:cNvSpPr/>
          <p:nvPr/>
        </p:nvSpPr>
        <p:spPr>
          <a:xfrm>
            <a:off x="2119816" y="8737231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國內人才為主</a:t>
            </a:r>
            <a:r>
              <a:rPr lang="en-US" altLang="zh-TW" sz="3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F457C580-7226-49BA-B47E-9A6834A30016}"/>
              </a:ext>
            </a:extLst>
          </p:cNvPr>
          <p:cNvSpPr/>
          <p:nvPr/>
        </p:nvSpPr>
        <p:spPr>
          <a:xfrm>
            <a:off x="2489318" y="11597509"/>
            <a:ext cx="2355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國外人才</a:t>
            </a:r>
            <a:r>
              <a:rPr lang="en-US" altLang="zh-TW" sz="36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032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7FDC5FD9-8FC4-43CC-A429-34513F78ADE5}"/>
              </a:ext>
            </a:extLst>
          </p:cNvPr>
          <p:cNvSpPr/>
          <p:nvPr/>
        </p:nvSpPr>
        <p:spPr>
          <a:xfrm>
            <a:off x="921692" y="12399904"/>
            <a:ext cx="1276358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52500" marR="0" lvl="0" indent="-95250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Helvetica Neue"/>
              </a:rPr>
              <a:t>註：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Helvetica Neue"/>
              </a:rPr>
              <a:t>1.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Helvetica Neue"/>
              </a:rPr>
              <a:t>特殊身分包含身心障礙者、原住民、低收入戶、經本</a:t>
            </a:r>
            <a:r>
              <a:rPr lang="zh-TW" altLang="en-US" sz="2400" b="0" kern="1200" dirty="0">
                <a:latin typeface="微軟正黑體" pitchFamily="34" charset="-120"/>
                <a:ea typeface="微軟正黑體" pitchFamily="34" charset="-120"/>
                <a:cs typeface="+mn-cs"/>
              </a:rPr>
              <a:t>署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Helvetica Neue"/>
              </a:rPr>
              <a:t>擇定之重點輔導中堅企業員工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  <a:sym typeface="Helvetica Neue"/>
            </a:endParaRPr>
          </a:p>
          <a:p>
            <a:pPr marL="952500" marR="0" lvl="0" indent="-95250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kern="1200">
                <a:latin typeface="微軟正黑體" pitchFamily="34" charset="-120"/>
                <a:ea typeface="微軟正黑體" pitchFamily="34" charset="-120"/>
                <a:cs typeface="+mn-cs"/>
              </a:rPr>
              <a:t>        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Helvetica Neue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Helvetica Neue"/>
              </a:rPr>
              <a:t>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Helvetica Neue"/>
              </a:rPr>
              <a:t>南部地區：包含嘉義市、嘉義縣、臺南市、高雄市、屏東縣、澎湖縣。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546B6C3F-5ACC-419B-BBA6-BF0DE43C9989}"/>
              </a:ext>
            </a:extLst>
          </p:cNvPr>
          <p:cNvSpPr/>
          <p:nvPr/>
        </p:nvSpPr>
        <p:spPr>
          <a:xfrm>
            <a:off x="20533018" y="4797416"/>
            <a:ext cx="3652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工業技術人才培訓</a:t>
            </a:r>
            <a:endParaRPr kumimoji="0" lang="en-US" altLang="zh-TW" sz="3000" b="1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全球資訊網</a:t>
            </a:r>
            <a:endParaRPr kumimoji="0" lang="zh-TW" alt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47DA0900-C45C-4084-98AD-F14C4587EF2B}"/>
              </a:ext>
            </a:extLst>
          </p:cNvPr>
          <p:cNvGrpSpPr/>
          <p:nvPr/>
        </p:nvGrpSpPr>
        <p:grpSpPr>
          <a:xfrm>
            <a:off x="414782" y="6477273"/>
            <a:ext cx="13032478" cy="5746460"/>
            <a:chOff x="1293321" y="5043153"/>
            <a:chExt cx="13032478" cy="604059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78B81544-3CE2-459A-8CBD-3BC7033C268F}"/>
                </a:ext>
              </a:extLst>
            </p:cNvPr>
            <p:cNvSpPr/>
            <p:nvPr/>
          </p:nvSpPr>
          <p:spPr bwMode="auto">
            <a:xfrm>
              <a:off x="3176755" y="5043153"/>
              <a:ext cx="5883289" cy="6040590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華康隸書體" pitchFamily="49" charset="-120"/>
                <a:cs typeface="+mn-cs"/>
                <a:sym typeface="Helvetica Neue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4590FF6F-CA91-4CE1-AEBB-37B3832E07C8}"/>
                </a:ext>
              </a:extLst>
            </p:cNvPr>
            <p:cNvSpPr/>
            <p:nvPr/>
          </p:nvSpPr>
          <p:spPr bwMode="auto">
            <a:xfrm>
              <a:off x="9207660" y="5043153"/>
              <a:ext cx="5118139" cy="6040591"/>
            </a:xfrm>
            <a:prstGeom prst="rect">
              <a:avLst/>
            </a:prstGeom>
            <a:solidFill>
              <a:srgbClr val="FECD5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華康隸書體" pitchFamily="49" charset="-120"/>
                <a:cs typeface="+mn-cs"/>
                <a:sym typeface="Helvetica Neue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A1FFACA1-A1A9-4DD4-9FFB-D6978292EA96}"/>
                </a:ext>
              </a:extLst>
            </p:cNvPr>
            <p:cNvSpPr/>
            <p:nvPr/>
          </p:nvSpPr>
          <p:spPr bwMode="auto">
            <a:xfrm>
              <a:off x="1619740" y="5043153"/>
              <a:ext cx="1458131" cy="604059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華康隸書體" pitchFamily="49" charset="-120"/>
                <a:cs typeface="+mn-cs"/>
                <a:sym typeface="Helvetica Neue"/>
              </a:endParaRPr>
            </a:p>
          </p:txBody>
        </p: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xmlns="" id="{E9B57FB9-0520-475B-9344-A5DB858C5C4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29903" y="6147244"/>
              <a:ext cx="12685733" cy="54212"/>
            </a:xfrm>
            <a:prstGeom prst="line">
              <a:avLst/>
            </a:prstGeom>
            <a:solidFill>
              <a:srgbClr val="4F81BD"/>
            </a:solidFill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xmlns="" id="{2D687965-F72F-497C-89B6-3E9C218BEB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19740" y="7259661"/>
              <a:ext cx="12685733" cy="0"/>
            </a:xfrm>
            <a:prstGeom prst="line">
              <a:avLst/>
            </a:prstGeom>
            <a:solidFill>
              <a:srgbClr val="4F81BD"/>
            </a:solidFill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09E15899-9ED8-4638-B5D9-66EB4ED64909}"/>
                </a:ext>
              </a:extLst>
            </p:cNvPr>
            <p:cNvSpPr/>
            <p:nvPr/>
          </p:nvSpPr>
          <p:spPr>
            <a:xfrm>
              <a:off x="1619740" y="5250510"/>
              <a:ext cx="1316078" cy="584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類型</a:t>
              </a:r>
              <a:endPara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Helvetica Neue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745F30C8-B5CD-498C-9031-3C929333308F}"/>
                </a:ext>
              </a:extLst>
            </p:cNvPr>
            <p:cNvSpPr/>
            <p:nvPr/>
          </p:nvSpPr>
          <p:spPr>
            <a:xfrm>
              <a:off x="3861019" y="5350282"/>
              <a:ext cx="4316142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一般身分</a:t>
              </a:r>
              <a:endPara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Helvetica Neue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0F52BBF4-679D-49EE-83FA-B48AAD3CB5A2}"/>
                </a:ext>
              </a:extLst>
            </p:cNvPr>
            <p:cNvSpPr/>
            <p:nvPr/>
          </p:nvSpPr>
          <p:spPr>
            <a:xfrm>
              <a:off x="9243994" y="5109345"/>
              <a:ext cx="481916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特殊身分及</a:t>
              </a:r>
              <a:endPara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Helvetica Neue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開課地點在南部地區</a:t>
              </a:r>
              <a:endPara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Helvetica Neue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128D79E7-5116-46AA-80C4-8674D23499B7}"/>
                </a:ext>
              </a:extLst>
            </p:cNvPr>
            <p:cNvSpPr/>
            <p:nvPr/>
          </p:nvSpPr>
          <p:spPr>
            <a:xfrm>
              <a:off x="1437235" y="8125160"/>
              <a:ext cx="16406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企業</a:t>
              </a:r>
              <a:endPara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Helvetica Neue"/>
              </a:endParaRPr>
            </a:p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包班</a:t>
              </a:r>
              <a:endPara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Helvetica Neue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1BD0047F-4FBC-4865-A2BD-0D51DDA1BABC}"/>
                </a:ext>
              </a:extLst>
            </p:cNvPr>
            <p:cNvSpPr/>
            <p:nvPr/>
          </p:nvSpPr>
          <p:spPr>
            <a:xfrm>
              <a:off x="1330520" y="6459075"/>
              <a:ext cx="203657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在職班</a:t>
              </a:r>
              <a:endPara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Helvetica Neue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96C21C2A-4256-453D-8B89-41C88A0B0DC2}"/>
                </a:ext>
              </a:extLst>
            </p:cNvPr>
            <p:cNvSpPr/>
            <p:nvPr/>
          </p:nvSpPr>
          <p:spPr>
            <a:xfrm>
              <a:off x="1293321" y="10242639"/>
              <a:ext cx="2036570" cy="584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國外班</a:t>
              </a:r>
              <a:endPara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Helvetica Neue"/>
              </a:endParaRPr>
            </a:p>
          </p:txBody>
        </p:sp>
        <p:sp>
          <p:nvSpPr>
            <p:cNvPr id="40" name="圓角矩形 61">
              <a:extLst>
                <a:ext uri="{FF2B5EF4-FFF2-40B4-BE49-F238E27FC236}">
                  <a16:creationId xmlns:a16="http://schemas.microsoft.com/office/drawing/2014/main" xmlns="" id="{4162F2E2-6493-4B7F-BC2F-6FBCD666ED71}"/>
                </a:ext>
              </a:extLst>
            </p:cNvPr>
            <p:cNvSpPr/>
            <p:nvPr/>
          </p:nvSpPr>
          <p:spPr bwMode="auto">
            <a:xfrm>
              <a:off x="9446974" y="6286356"/>
              <a:ext cx="4579848" cy="81887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華康隸書體" pitchFamily="49" charset="-120"/>
                <a:cs typeface="+mn-cs"/>
                <a:sym typeface="Helvetica Neue"/>
              </a:endParaRPr>
            </a:p>
          </p:txBody>
        </p:sp>
        <p:sp>
          <p:nvSpPr>
            <p:cNvPr id="41" name="圓角矩形 62">
              <a:extLst>
                <a:ext uri="{FF2B5EF4-FFF2-40B4-BE49-F238E27FC236}">
                  <a16:creationId xmlns:a16="http://schemas.microsoft.com/office/drawing/2014/main" xmlns="" id="{39954378-821F-477E-9C0C-43385EB82848}"/>
                </a:ext>
              </a:extLst>
            </p:cNvPr>
            <p:cNvSpPr/>
            <p:nvPr/>
          </p:nvSpPr>
          <p:spPr bwMode="auto">
            <a:xfrm>
              <a:off x="3690064" y="6264899"/>
              <a:ext cx="4724095" cy="77895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華康隸書體" pitchFamily="49" charset="-120"/>
                <a:cs typeface="+mn-cs"/>
                <a:sym typeface="Helvetica Neue"/>
              </a:endParaRPr>
            </a:p>
          </p:txBody>
        </p:sp>
        <p:sp>
          <p:nvSpPr>
            <p:cNvPr id="42" name="圓角矩形 63">
              <a:extLst>
                <a:ext uri="{FF2B5EF4-FFF2-40B4-BE49-F238E27FC236}">
                  <a16:creationId xmlns:a16="http://schemas.microsoft.com/office/drawing/2014/main" xmlns="" id="{37C6C0ED-D261-4416-A6ED-F8170C5F18E3}"/>
                </a:ext>
              </a:extLst>
            </p:cNvPr>
            <p:cNvSpPr/>
            <p:nvPr/>
          </p:nvSpPr>
          <p:spPr>
            <a:xfrm>
              <a:off x="3708192" y="6330882"/>
              <a:ext cx="4475515" cy="646986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政府負擔以</a:t>
              </a:r>
              <a:r>
                <a:rPr kumimoji="0" lang="en-US" altLang="zh-T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80%</a:t>
              </a: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為上限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xmlns="" id="{63CAC2A1-C59D-4776-8317-9358D99820CC}"/>
                </a:ext>
              </a:extLst>
            </p:cNvPr>
            <p:cNvSpPr/>
            <p:nvPr/>
          </p:nvSpPr>
          <p:spPr>
            <a:xfrm>
              <a:off x="9480289" y="6441239"/>
              <a:ext cx="4495629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政府負擔</a:t>
              </a: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最高</a:t>
              </a: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得享</a:t>
              </a:r>
              <a:r>
                <a:rPr kumimoji="0" lang="en-US" altLang="zh-T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90%</a:t>
              </a:r>
            </a:p>
          </p:txBody>
        </p: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xmlns="" id="{28B1689A-6FF5-42FB-8743-A815EEC947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76531" y="9979484"/>
              <a:ext cx="7440304" cy="0"/>
            </a:xfrm>
            <a:prstGeom prst="line">
              <a:avLst/>
            </a:prstGeom>
            <a:solidFill>
              <a:srgbClr val="4F81BD"/>
            </a:solidFill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xmlns="" id="{9BB44910-D6B8-4A55-9783-AEA218F5E3AC}"/>
                </a:ext>
              </a:extLst>
            </p:cNvPr>
            <p:cNvGrpSpPr/>
            <p:nvPr/>
          </p:nvGrpSpPr>
          <p:grpSpPr>
            <a:xfrm>
              <a:off x="3477669" y="7499790"/>
              <a:ext cx="5291797" cy="2267507"/>
              <a:chOff x="2493666" y="4390715"/>
              <a:chExt cx="1446900" cy="1572240"/>
            </a:xfrm>
          </p:grpSpPr>
          <p:sp>
            <p:nvSpPr>
              <p:cNvPr id="46" name="圓角矩形 67">
                <a:extLst>
                  <a:ext uri="{FF2B5EF4-FFF2-40B4-BE49-F238E27FC236}">
                    <a16:creationId xmlns:a16="http://schemas.microsoft.com/office/drawing/2014/main" xmlns="" id="{51CCE00D-6708-4C73-8CA6-8E607B4967BC}"/>
                  </a:ext>
                </a:extLst>
              </p:cNvPr>
              <p:cNvSpPr/>
              <p:nvPr/>
            </p:nvSpPr>
            <p:spPr bwMode="auto">
              <a:xfrm>
                <a:off x="2493666" y="4390715"/>
                <a:ext cx="1446900" cy="1572240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182880" tIns="91440" rIns="182880" bIns="9144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華康隸書體" pitchFamily="49" charset="-120"/>
                  <a:cs typeface="+mn-cs"/>
                  <a:sym typeface="Helvetica Neue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8BF45673-370E-4CD4-BDA0-F2EEEC5566DE}"/>
                  </a:ext>
                </a:extLst>
              </p:cNvPr>
              <p:cNvSpPr/>
              <p:nvPr/>
            </p:nvSpPr>
            <p:spPr>
              <a:xfrm>
                <a:off x="2532131" y="4482884"/>
                <a:ext cx="1358375" cy="1429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  <a:sym typeface="Helvetica Neue"/>
                  </a:rPr>
                  <a:t>政府負擔</a:t>
                </a:r>
                <a:r>
                  <a:rPr kumimoji="0" lang="zh-TW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  <a:sym typeface="Helvetica Neue"/>
                  </a:rPr>
                  <a:t>大企業</a:t>
                </a:r>
                <a:r>
                  <a:rPr kumimoji="0" lang="zh-TW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  <a:sym typeface="Helvetica Neue"/>
                  </a:rPr>
                  <a:t>每班</a:t>
                </a:r>
                <a:r>
                  <a:rPr kumimoji="0" lang="en-US" altLang="zh-TW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  <a:sym typeface="Helvetica Neue"/>
                  </a:rPr>
                  <a:t>30%</a:t>
                </a:r>
                <a:r>
                  <a:rPr kumimoji="0" lang="zh-TW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  <a:sym typeface="Helvetica Neue"/>
                  </a:rPr>
                  <a:t>、</a:t>
                </a:r>
                <a:r>
                  <a:rPr kumimoji="0" lang="zh-TW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  <a:sym typeface="Helvetica Neue"/>
                  </a:rPr>
                  <a:t>中小企業</a:t>
                </a:r>
                <a:r>
                  <a:rPr kumimoji="0" lang="zh-TW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  <a:sym typeface="Helvetica Neue"/>
                  </a:rPr>
                  <a:t>每班</a:t>
                </a:r>
                <a:r>
                  <a:rPr kumimoji="0" lang="en-US" altLang="zh-TW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  <a:sym typeface="Helvetica Neue"/>
                  </a:rPr>
                  <a:t>50%</a:t>
                </a:r>
                <a:r>
                  <a:rPr kumimoji="0" lang="zh-TW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  <a:sym typeface="Helvetica Neue"/>
                  </a:rPr>
                  <a:t>為上限，且每年每企業總金額以</a:t>
                </a:r>
                <a:r>
                  <a:rPr kumimoji="0" lang="en-US" altLang="zh-TW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  <a:sym typeface="Helvetica Neue"/>
                  </a:rPr>
                  <a:t>100</a:t>
                </a:r>
                <a:r>
                  <a:rPr kumimoji="0" lang="zh-TW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  <a:sym typeface="Helvetica Neue"/>
                  </a:rPr>
                  <a:t>萬元為上限</a:t>
                </a:r>
                <a:endParaRPr kumimoji="0" lang="zh-TW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Times New Roman" panose="02020603050405020304" pitchFamily="18" charset="0"/>
                  <a:sym typeface="Helvetica Neue"/>
                </a:endParaRPr>
              </a:p>
            </p:txBody>
          </p:sp>
        </p:grpSp>
        <p:sp>
          <p:nvSpPr>
            <p:cNvPr id="48" name="圓角矩形 69">
              <a:extLst>
                <a:ext uri="{FF2B5EF4-FFF2-40B4-BE49-F238E27FC236}">
                  <a16:creationId xmlns:a16="http://schemas.microsoft.com/office/drawing/2014/main" xmlns="" id="{513E784B-13AB-4C08-9BE1-69C9096E08E7}"/>
                </a:ext>
              </a:extLst>
            </p:cNvPr>
            <p:cNvSpPr/>
            <p:nvPr/>
          </p:nvSpPr>
          <p:spPr bwMode="auto">
            <a:xfrm>
              <a:off x="9446974" y="7558853"/>
              <a:ext cx="4579848" cy="3203800"/>
            </a:xfrm>
            <a:prstGeom prst="roundRect">
              <a:avLst>
                <a:gd name="adj" fmla="val 8595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華康隸書體" pitchFamily="49" charset="-120"/>
                <a:cs typeface="+mn-cs"/>
                <a:sym typeface="Helvetica Neue"/>
              </a:endParaRPr>
            </a:p>
          </p:txBody>
        </p:sp>
        <p:sp>
          <p:nvSpPr>
            <p:cNvPr id="49" name="圓角矩形 70">
              <a:extLst>
                <a:ext uri="{FF2B5EF4-FFF2-40B4-BE49-F238E27FC236}">
                  <a16:creationId xmlns:a16="http://schemas.microsoft.com/office/drawing/2014/main" xmlns="" id="{2EF716B7-21E4-4452-8B6D-E48055A1B785}"/>
                </a:ext>
              </a:extLst>
            </p:cNvPr>
            <p:cNvSpPr/>
            <p:nvPr/>
          </p:nvSpPr>
          <p:spPr bwMode="auto">
            <a:xfrm>
              <a:off x="3486687" y="10178767"/>
              <a:ext cx="5312156" cy="74984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華康隸書體" pitchFamily="49" charset="-120"/>
                  <a:cs typeface="+mn-cs"/>
                  <a:sym typeface="Helvetica Neue"/>
                </a:rPr>
                <a:t> </a:t>
              </a:r>
              <a:endPara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華康隸書體" pitchFamily="49" charset="-120"/>
                <a:cs typeface="+mn-cs"/>
                <a:sym typeface="Helvetica Neue"/>
              </a:endParaRPr>
            </a:p>
          </p:txBody>
        </p:sp>
        <p:sp>
          <p:nvSpPr>
            <p:cNvPr id="50" name="圓角矩形 71">
              <a:extLst>
                <a:ext uri="{FF2B5EF4-FFF2-40B4-BE49-F238E27FC236}">
                  <a16:creationId xmlns:a16="http://schemas.microsoft.com/office/drawing/2014/main" xmlns="" id="{2E3CDA49-5659-4873-8C41-48324B4461F6}"/>
                </a:ext>
              </a:extLst>
            </p:cNvPr>
            <p:cNvSpPr/>
            <p:nvPr/>
          </p:nvSpPr>
          <p:spPr>
            <a:xfrm>
              <a:off x="3618347" y="10239690"/>
              <a:ext cx="5095041" cy="646986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政府負擔比例以</a:t>
              </a:r>
              <a:r>
                <a:rPr kumimoji="0" lang="en-US" altLang="zh-T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1/3</a:t>
              </a: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為上限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561BA860-3F14-42FE-8106-97B8F44A4099}"/>
                </a:ext>
              </a:extLst>
            </p:cNvPr>
            <p:cNvSpPr/>
            <p:nvPr/>
          </p:nvSpPr>
          <p:spPr>
            <a:xfrm>
              <a:off x="9591481" y="7667075"/>
              <a:ext cx="4435341" cy="2987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marR="0" lvl="0" indent="-177800" algn="l" defTabSz="1828800" rtl="0" eaLnBrk="1" fontAlgn="auto" latinLnBrk="0" hangingPunct="1">
                <a:lnSpc>
                  <a:spcPts val="5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國外班及企業包班政府補助比例依原規定辦理</a:t>
              </a:r>
              <a:endPara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Helvetica Neue"/>
              </a:endParaRPr>
            </a:p>
            <a:p>
              <a:pPr marL="177800" marR="0" lvl="0" indent="-177800" algn="l" defTabSz="1828800" rtl="0" eaLnBrk="1" fontAlgn="auto" latinLnBrk="0" hangingPunct="1">
                <a:lnSpc>
                  <a:spcPts val="5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  <a:sym typeface="Helvetica Neue"/>
                </a:rPr>
                <a:t>中堅企業有辦包班內訓需求者，優先開班</a:t>
              </a:r>
              <a:endPara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標楷體"/>
                <a:cs typeface="+mn-cs"/>
                <a:sym typeface="Helvetica Neue"/>
              </a:endParaRPr>
            </a:p>
          </p:txBody>
        </p:sp>
        <p:sp>
          <p:nvSpPr>
            <p:cNvPr id="6" name="AutoShape 2" descr="idatrain">
              <a:extLst>
                <a:ext uri="{FF2B5EF4-FFF2-40B4-BE49-F238E27FC236}">
                  <a16:creationId xmlns:a16="http://schemas.microsoft.com/office/drawing/2014/main" xmlns="" id="{2F2287A5-C5BD-4621-8EAB-0113F4D73D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39600" y="6705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</p:grpSp>
      <p:sp>
        <p:nvSpPr>
          <p:cNvPr id="54" name="文字方塊 53">
            <a:extLst>
              <a:ext uri="{FF2B5EF4-FFF2-40B4-BE49-F238E27FC236}">
                <a16:creationId xmlns:a16="http://schemas.microsoft.com/office/drawing/2014/main" xmlns="" id="{B1A87764-1750-4BE5-9B70-067E0025FA5F}"/>
              </a:ext>
            </a:extLst>
          </p:cNvPr>
          <p:cNvSpPr txBox="1"/>
          <p:nvPr/>
        </p:nvSpPr>
        <p:spPr>
          <a:xfrm>
            <a:off x="19944264" y="5795022"/>
            <a:ext cx="4955593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譚先生</a:t>
            </a:r>
            <a:endParaRPr kumimoji="0" lang="en-US" altLang="zh-TW" sz="32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(02)2701-6565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分機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335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7" name="投影片編號版面配置區 1">
            <a:extLst>
              <a:ext uri="{FF2B5EF4-FFF2-40B4-BE49-F238E27FC236}">
                <a16:creationId xmlns:a16="http://schemas.microsoft.com/office/drawing/2014/main" xmlns="" id="{69295459-6233-4065-92B0-5C53B9D846CC}"/>
              </a:ext>
            </a:extLst>
          </p:cNvPr>
          <p:cNvSpPr txBox="1">
            <a:spLocks/>
          </p:cNvSpPr>
          <p:nvPr/>
        </p:nvSpPr>
        <p:spPr>
          <a:xfrm>
            <a:off x="20116800" y="13123362"/>
            <a:ext cx="42672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EB951-6CD4-4F7E-B75D-B7320D152C4E}" type="slidenum"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xmlns="" id="{568E2CC4-D1EC-41F1-91C6-30B310A1D1F1}"/>
              </a:ext>
            </a:extLst>
          </p:cNvPr>
          <p:cNvSpPr txBox="1"/>
          <p:nvPr/>
        </p:nvSpPr>
        <p:spPr>
          <a:xfrm>
            <a:off x="17199608" y="7305273"/>
            <a:ext cx="4756529" cy="6077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【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豪力輝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】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專業主軸設計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xmlns="" id="{C692096D-007F-4A91-AB17-DD8EF48E6B8B}"/>
              </a:ext>
            </a:extLst>
          </p:cNvPr>
          <p:cNvSpPr txBox="1"/>
          <p:nvPr/>
        </p:nvSpPr>
        <p:spPr>
          <a:xfrm>
            <a:off x="13756051" y="8010039"/>
            <a:ext cx="10096081" cy="7443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marR="0" lvl="0" indent="-457200" algn="just" defTabSz="457200" rtl="0" eaLnBrk="1" fontAlgn="auto" latinLnBrk="0" hangingPunc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TW" altLang="en-US" sz="3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11142D3B-109C-4BCC-B3CA-92AC8C6473FA}"/>
              </a:ext>
            </a:extLst>
          </p:cNvPr>
          <p:cNvSpPr/>
          <p:nvPr/>
        </p:nvSpPr>
        <p:spPr>
          <a:xfrm>
            <a:off x="14031111" y="6138315"/>
            <a:ext cx="2725510" cy="839559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企業案例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9C7123D7-63F6-42F0-B96D-588FCB7D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111" y="7188549"/>
            <a:ext cx="2981595" cy="773006"/>
          </a:xfrm>
          <a:prstGeom prst="rect">
            <a:avLst/>
          </a:prstGeom>
        </p:spPr>
      </p:pic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D2BEBE9A-31CE-4299-946F-1524346C30CF}"/>
              </a:ext>
            </a:extLst>
          </p:cNvPr>
          <p:cNvSpPr/>
          <p:nvPr/>
        </p:nvSpPr>
        <p:spPr>
          <a:xfrm>
            <a:off x="813269" y="5603164"/>
            <a:ext cx="4548439" cy="839559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開辦類型及補助內容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sp>
        <p:nvSpPr>
          <p:cNvPr id="58" name="圓角矩形 23">
            <a:extLst>
              <a:ext uri="{FF2B5EF4-FFF2-40B4-BE49-F238E27FC236}">
                <a16:creationId xmlns:a16="http://schemas.microsoft.com/office/drawing/2014/main" xmlns="" id="{1093F5D5-2128-4574-A8C1-E00A58CF2544}"/>
              </a:ext>
            </a:extLst>
          </p:cNvPr>
          <p:cNvSpPr/>
          <p:nvPr/>
        </p:nvSpPr>
        <p:spPr>
          <a:xfrm>
            <a:off x="832350" y="2653168"/>
            <a:ext cx="19595163" cy="2858416"/>
          </a:xfrm>
          <a:prstGeom prst="roundRect">
            <a:avLst>
              <a:gd name="adj" fmla="val 7596"/>
            </a:avLst>
          </a:prstGeom>
          <a:gradFill rotWithShape="1">
            <a:gsLst>
              <a:gs pos="0">
                <a:srgbClr val="5B9BD5">
                  <a:satMod val="105000"/>
                  <a:tint val="67000"/>
                  <a:alpha val="50000"/>
                  <a:lumMod val="50000"/>
                  <a:lumOff val="50000"/>
                </a:srgbClr>
              </a:gs>
              <a:gs pos="50000">
                <a:srgbClr val="5B9BD5">
                  <a:satMod val="103000"/>
                  <a:tint val="73000"/>
                  <a:lumMod val="50000"/>
                  <a:lumOff val="50000"/>
                  <a:alpha val="70000"/>
                </a:srgbClr>
              </a:gs>
              <a:gs pos="100000">
                <a:srgbClr val="5B9BD5">
                  <a:satMod val="109000"/>
                  <a:tint val="81000"/>
                  <a:lumMod val="50000"/>
                  <a:lumOff val="50000"/>
                  <a:alpha val="80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619124" marR="35560" lvl="0" indent="-571500" algn="just" defTabSz="1828800" rtl="0" eaLnBrk="1" fontAlgn="auto" latinLnBrk="0" hangingPunct="1">
              <a:lnSpc>
                <a:spcPts val="5500"/>
              </a:lnSpc>
              <a:spcBef>
                <a:spcPts val="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n"/>
              <a:tabLst>
                <a:tab pos="735330" algn="l"/>
              </a:tabLst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對產業效益：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產業技術變化快速，企業員工職能需要持續提升，辦理</a:t>
            </a:r>
            <a:r>
              <a:rPr kumimoji="0" lang="zh-TW" altLang="en-US" sz="3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產業專業</a:t>
            </a:r>
            <a:r>
              <a:rPr kumimoji="0" lang="zh-TW" altLang="en-US" sz="340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中高階課程</a:t>
            </a:r>
            <a:r>
              <a:rPr kumimoji="0" lang="zh-TW" altLang="en-US" sz="34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，</a:t>
            </a:r>
            <a:r>
              <a:rPr kumimoji="0" lang="zh-TW" altLang="en-US" sz="3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提供產業及技術趨勢新知</a:t>
            </a:r>
            <a:r>
              <a:rPr kumimoji="0" lang="zh-TW" altLang="en-US" sz="34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，並</a:t>
            </a:r>
            <a:r>
              <a:rPr kumimoji="0" lang="zh-TW" altLang="en-US" sz="340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部分負擔</a:t>
            </a:r>
            <a:r>
              <a:rPr kumimoji="0" lang="zh-TW" altLang="en-US" sz="34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參訓人員上課費用</a:t>
            </a:r>
            <a:r>
              <a:rPr kumimoji="0" lang="zh-TW" altLang="en-US" sz="3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。</a:t>
            </a:r>
            <a:endParaRPr kumimoji="0" lang="en-US" altLang="zh-TW" sz="34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 Neue"/>
            </a:endParaRPr>
          </a:p>
          <a:p>
            <a:pPr marL="619124" marR="35560" lvl="0" indent="-571500" algn="just" defTabSz="1828800" rtl="0" eaLnBrk="1" fontAlgn="auto" latinLnBrk="0" hangingPunct="1">
              <a:lnSpc>
                <a:spcPts val="5500"/>
              </a:lnSpc>
              <a:spcBef>
                <a:spcPts val="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n"/>
              <a:tabLst>
                <a:tab pos="735330" algn="l"/>
              </a:tabLst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申請方式：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企業可至「</a:t>
            </a:r>
            <a:r>
              <a:rPr kumimoji="0" lang="zh-TW" altLang="en-US" sz="3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工業技術人才培訓全球資訊網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」搜尋相關課程，為員工報名上課，亦可連繫開辦單位提出</a:t>
            </a:r>
            <a:r>
              <a:rPr kumimoji="0" lang="zh-TW" altLang="en-US" sz="3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企業包班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需求。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F0B716C2-7043-480F-A5E5-152C9C404D4B}"/>
              </a:ext>
            </a:extLst>
          </p:cNvPr>
          <p:cNvSpPr/>
          <p:nvPr/>
        </p:nvSpPr>
        <p:spPr>
          <a:xfrm>
            <a:off x="835021" y="57865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貳、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培育培訓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經濟部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)</a:t>
            </a:r>
            <a:endParaRPr lang="en-US" altLang="zh-TW" sz="4800" dirty="0">
              <a:solidFill>
                <a:srgbClr val="0000CC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8B26DFBF-15E8-4C26-8810-D8128CF75264}"/>
              </a:ext>
            </a:extLst>
          </p:cNvPr>
          <p:cNvSpPr/>
          <p:nvPr/>
        </p:nvSpPr>
        <p:spPr>
          <a:xfrm>
            <a:off x="894790" y="1735990"/>
            <a:ext cx="5290995" cy="7884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hangingPunct="1">
              <a:defRPr/>
            </a:pPr>
            <a:r>
              <a:rPr lang="zh-TW" altLang="en-US" sz="4400" dirty="0"/>
              <a:t>中高階在職培訓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Helvetica Neue"/>
            </a:endParaRPr>
          </a:p>
        </p:txBody>
      </p:sp>
      <p:pic>
        <p:nvPicPr>
          <p:cNvPr id="66" name="圖片 65" descr="F3806E6A-4000-4ABD-B1E1-FB55B750D95F">
            <a:extLst>
              <a:ext uri="{FF2B5EF4-FFF2-40B4-BE49-F238E27FC236}">
                <a16:creationId xmlns:a16="http://schemas.microsoft.com/office/drawing/2014/main" xmlns="" id="{9C339C8A-05FD-4063-AB8F-B08B97479A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43" y="5479630"/>
            <a:ext cx="2877506" cy="175120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矩形: 圓角 52">
            <a:extLst>
              <a:ext uri="{FF2B5EF4-FFF2-40B4-BE49-F238E27FC236}">
                <a16:creationId xmlns:a16="http://schemas.microsoft.com/office/drawing/2014/main" xmlns="" id="{5B70D774-E420-4AE1-959D-3BFE1184AAEF}"/>
              </a:ext>
            </a:extLst>
          </p:cNvPr>
          <p:cNvSpPr/>
          <p:nvPr/>
        </p:nvSpPr>
        <p:spPr>
          <a:xfrm>
            <a:off x="13665409" y="8102399"/>
            <a:ext cx="10509000" cy="4362773"/>
          </a:xfrm>
          <a:prstGeom prst="roundRect">
            <a:avLst>
              <a:gd name="adj" fmla="val 8345"/>
            </a:avLst>
          </a:prstGeom>
          <a:solidFill>
            <a:sysClr val="window" lastClr="FFFFFF"/>
          </a:solidFill>
          <a:ln w="12700" cap="flat" cmpd="sng" algn="ctr">
            <a:solidFill>
              <a:srgbClr val="80BE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457200" lvl="0" indent="-457200" algn="just" defTabSz="457200">
              <a:lnSpc>
                <a:spcPts val="46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推動情境</a:t>
            </a:r>
            <a:r>
              <a:rPr lang="zh-TW" altLang="en-US" sz="32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lang="zh-TW" altLang="en-US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客戶反映問題時，</a:t>
            </a:r>
            <a:r>
              <a:rPr lang="zh-TW" altLang="en-US" sz="32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工程師對主軸設計不瞭解</a:t>
            </a:r>
            <a:r>
              <a:rPr lang="zh-TW" altLang="en-US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，無法釐清問題，需要教育訓練，提升顧客服務。</a:t>
            </a:r>
          </a:p>
          <a:p>
            <a:pPr marL="457200" lvl="0" indent="-457200" algn="just" defTabSz="457200">
              <a:lnSpc>
                <a:spcPts val="46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協助作法</a:t>
            </a:r>
            <a:r>
              <a:rPr lang="zh-TW" altLang="en-US" sz="32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：客製化</a:t>
            </a:r>
            <a:r>
              <a:rPr lang="en-US" altLang="zh-TW" sz="32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36</a:t>
            </a:r>
            <a:r>
              <a:rPr lang="zh-TW" altLang="en-US" sz="32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小時主軸設計與檢測實務課程，</a:t>
            </a:r>
            <a:r>
              <a:rPr lang="zh-TW" altLang="en-US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培訓</a:t>
            </a:r>
            <a:r>
              <a:rPr lang="en-US" altLang="zh-TW" sz="3200" b="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13</a:t>
            </a:r>
            <a:r>
              <a:rPr lang="zh-TW" altLang="en-US" sz="3200" b="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位員工具備</a:t>
            </a:r>
            <a:r>
              <a:rPr lang="zh-TW" altLang="en-US" sz="3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櫛式車床主軸設計工程師能力。</a:t>
            </a:r>
            <a:endParaRPr lang="en-US" altLang="zh-TW" sz="3200" b="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lvl="0" indent="-457200" algn="just" defTabSz="457200">
              <a:lnSpc>
                <a:spcPts val="46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成果效益</a:t>
            </a:r>
            <a:r>
              <a:rPr lang="zh-TW" altLang="en-US" sz="32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：豪力輝黃總經理表示，</a:t>
            </a:r>
            <a:r>
              <a:rPr lang="zh-TW" altLang="en-US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受訓學員均具備主軸檢驗及量測分析能力，</a:t>
            </a:r>
            <a:r>
              <a:rPr lang="zh-TW" altLang="en-US" sz="32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縮短客戶問題等待時間，提升企業售後服務品質</a:t>
            </a:r>
            <a:r>
              <a:rPr lang="zh-TW" altLang="en-US" sz="32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4D6B42E2-6460-45C8-AD15-D9701FBF4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348" y="2370629"/>
            <a:ext cx="2189862" cy="21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15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xmlns="" id="{2678CE05-D4EE-476C-A0BB-3BE53E2995B3}"/>
              </a:ext>
            </a:extLst>
          </p:cNvPr>
          <p:cNvSpPr/>
          <p:nvPr/>
        </p:nvSpPr>
        <p:spPr>
          <a:xfrm>
            <a:off x="1188614" y="6106078"/>
            <a:ext cx="10486120" cy="3606885"/>
          </a:xfrm>
          <a:prstGeom prst="roundRect">
            <a:avLst>
              <a:gd name="adj" fmla="val 13101"/>
            </a:avLst>
          </a:prstGeom>
          <a:solidFill>
            <a:sysClr val="window" lastClr="FFFFFF"/>
          </a:solidFill>
          <a:ln w="12700" cap="flat" cmpd="sng" algn="ctr">
            <a:solidFill>
              <a:srgbClr val="80BE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7800" marR="0" lvl="0" indent="0" algn="l" defTabSz="1828800" rtl="0" eaLnBrk="1" fontAlgn="auto" latinLnBrk="0" hangingPunct="1">
              <a:lnSpc>
                <a:spcPts val="4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1200" algn="l"/>
              </a:tabLst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協助產業培養具備淨零之知識與技能之人才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  <a:p>
            <a:pPr marL="635000" marR="0" lvl="0" indent="-457200" algn="l" defTabSz="1828800" rtl="0" eaLnBrk="1" fontAlgn="auto" latinLnBrk="0" hangingPunct="1">
              <a:lnSpc>
                <a:spcPts val="4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>
                <a:tab pos="7112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針對企業經營層推動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CEO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班，企業員工推動一日班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體驗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、三日班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種子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、二日班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進階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)</a:t>
            </a:r>
          </a:p>
          <a:p>
            <a:pPr marL="635000" marR="0" lvl="0" indent="-457200" algn="l" defTabSz="1828800" rtl="0" eaLnBrk="1" fontAlgn="auto" latinLnBrk="0" hangingPunct="1">
              <a:lnSpc>
                <a:spcPts val="4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>
                <a:tab pos="7112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主題</a:t>
            </a: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包括</a:t>
            </a:r>
            <a:r>
              <a:rPr kumimoji="0" lang="en-US" altLang="zh-TW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ISO 14064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解析、永續供應鏈管理、國內外淨零趨勢、國際法規，及碳盤查案例演練等。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圓角矩形 23">
            <a:extLst>
              <a:ext uri="{FF2B5EF4-FFF2-40B4-BE49-F238E27FC236}">
                <a16:creationId xmlns:a16="http://schemas.microsoft.com/office/drawing/2014/main" xmlns="" id="{A1D57009-BF1B-4200-865B-A3C01F62A029}"/>
              </a:ext>
            </a:extLst>
          </p:cNvPr>
          <p:cNvSpPr/>
          <p:nvPr/>
        </p:nvSpPr>
        <p:spPr>
          <a:xfrm>
            <a:off x="688663" y="2620380"/>
            <a:ext cx="20027025" cy="2375202"/>
          </a:xfrm>
          <a:prstGeom prst="roundRect">
            <a:avLst>
              <a:gd name="adj" fmla="val 7596"/>
            </a:avLst>
          </a:prstGeom>
          <a:gradFill rotWithShape="1">
            <a:gsLst>
              <a:gs pos="0">
                <a:srgbClr val="5B9BD5">
                  <a:satMod val="105000"/>
                  <a:tint val="67000"/>
                  <a:alpha val="50000"/>
                  <a:lumMod val="50000"/>
                  <a:lumOff val="50000"/>
                </a:srgbClr>
              </a:gs>
              <a:gs pos="50000">
                <a:srgbClr val="5B9BD5">
                  <a:satMod val="103000"/>
                  <a:tint val="73000"/>
                  <a:lumMod val="50000"/>
                  <a:lumOff val="50000"/>
                  <a:alpha val="70000"/>
                </a:srgbClr>
              </a:gs>
              <a:gs pos="100000">
                <a:srgbClr val="5B9BD5">
                  <a:satMod val="109000"/>
                  <a:tint val="81000"/>
                  <a:lumMod val="50000"/>
                  <a:lumOff val="50000"/>
                  <a:alpha val="80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619124" marR="35560" lvl="0" indent="-571500" algn="just" defTabSz="1828800" hangingPunct="1">
              <a:lnSpc>
                <a:spcPts val="5400"/>
              </a:lnSpc>
              <a:spcBef>
                <a:spcPts val="200"/>
              </a:spcBef>
              <a:buClr>
                <a:prstClr val="black"/>
              </a:buClr>
              <a:buFont typeface="Wingdings" panose="05000000000000000000" pitchFamily="2" charset="2"/>
              <a:buChar char="n"/>
              <a:tabLst>
                <a:tab pos="735330" algn="l"/>
              </a:tabLst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對產業效益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：</a:t>
            </a:r>
            <a:r>
              <a:rPr kumimoji="0" lang="zh-TW" altLang="en-US" sz="3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規劃</a:t>
            </a:r>
            <a:r>
              <a:rPr kumimoji="0" lang="zh-TW" altLang="en-US" sz="3400" b="1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低碳化、智慧化</a:t>
            </a:r>
            <a:r>
              <a:rPr kumimoji="0" lang="zh-TW" altLang="en-US" sz="3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產業技術性課程，參訓</a:t>
            </a:r>
            <a:r>
              <a:rPr kumimoji="0" lang="zh-TW" altLang="en-US" sz="34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學員</a:t>
            </a:r>
            <a:r>
              <a:rPr kumimoji="0" lang="zh-TW" altLang="en-US" sz="3400" b="1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無需負擔學費</a:t>
            </a:r>
            <a:r>
              <a:rPr kumimoji="0" lang="zh-TW" altLang="en-US" sz="34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，</a:t>
            </a:r>
            <a:r>
              <a:rPr lang="zh-TW" altLang="en-US" sz="34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協助企業提升在職員工能力，為下一階段發展超前準備。</a:t>
            </a:r>
            <a:endParaRPr kumimoji="0" lang="en-US" altLang="zh-TW" sz="3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 Neue"/>
            </a:endParaRPr>
          </a:p>
          <a:p>
            <a:pPr marL="619124" marR="35560" lvl="0" indent="-571500" algn="just" defTabSz="1828800" rtl="0" eaLnBrk="1" fontAlgn="auto" latinLnBrk="0" hangingPunct="1">
              <a:lnSpc>
                <a:spcPts val="5400"/>
              </a:lnSpc>
              <a:spcBef>
                <a:spcPts val="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n"/>
              <a:tabLst>
                <a:tab pos="735330" algn="l"/>
              </a:tabLst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申請方式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：可至人培再充電網站查詢所需課程，</a:t>
            </a:r>
            <a:r>
              <a:rPr kumimoji="0" lang="zh-TW" altLang="en-US" sz="3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安排員工參加課程提升能力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xmlns="" id="{C40869B3-37FF-4700-BE8D-222127856CD4}"/>
              </a:ext>
            </a:extLst>
          </p:cNvPr>
          <p:cNvSpPr/>
          <p:nvPr/>
        </p:nvSpPr>
        <p:spPr>
          <a:xfrm>
            <a:off x="1165974" y="10072983"/>
            <a:ext cx="10460930" cy="2686665"/>
          </a:xfrm>
          <a:prstGeom prst="roundRect">
            <a:avLst>
              <a:gd name="adj" fmla="val 17742"/>
            </a:avLst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177800" marR="0" lvl="0" indent="0" algn="l" defTabSz="1828800" rtl="0" eaLnBrk="1" fontAlgn="auto" latinLnBrk="0" hangingPunct="1">
              <a:lnSpc>
                <a:spcPts val="4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1200" algn="l"/>
              </a:tabLst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協助以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精密機械導入智慧技術，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並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透過智慧機械落實智慧製造，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促使培訓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跨領域創新人才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  <a:p>
            <a:pPr marL="635000" marR="0" lvl="0" indent="-457200" algn="l" defTabSz="1828800" rtl="0" eaLnBrk="1" fontAlgn="auto" latinLnBrk="0" hangingPunct="1">
              <a:lnSpc>
                <a:spcPts val="4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>
                <a:tab pos="7112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依據產業智慧化階段、授課對象規劃課程，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  <a:p>
            <a:pPr marL="635000" marR="0" lvl="0" indent="-457200" algn="l" defTabSz="1828800" rtl="0" eaLnBrk="1" fontAlgn="auto" latinLnBrk="0" hangingPunct="1">
              <a:lnSpc>
                <a:spcPts val="4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>
                <a:tab pos="7112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主題如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智慧生產、智慧製造、感知系統、機器聯網等。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4C350D07-F1C3-430E-90E4-4EEEEF9B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69" y="9316205"/>
            <a:ext cx="3636874" cy="2538716"/>
          </a:xfrm>
          <a:prstGeom prst="roundRect">
            <a:avLst>
              <a:gd name="adj" fmla="val 19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0250910-28B7-4281-91AC-ED83C9AEE972}"/>
              </a:ext>
            </a:extLst>
          </p:cNvPr>
          <p:cNvSpPr/>
          <p:nvPr/>
        </p:nvSpPr>
        <p:spPr>
          <a:xfrm>
            <a:off x="12367819" y="11958233"/>
            <a:ext cx="550277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中鋁與金屬中心及鋁產業供應鏈業者合作，成立循環鋁材聯盟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F24F1094-762B-45C6-8A4B-914F8B9265BB}"/>
              </a:ext>
            </a:extLst>
          </p:cNvPr>
          <p:cNvSpPr/>
          <p:nvPr/>
        </p:nvSpPr>
        <p:spPr>
          <a:xfrm>
            <a:off x="611799" y="5226152"/>
            <a:ext cx="3227491" cy="846798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課程規劃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xmlns="" id="{C48D0995-6880-4B95-833F-7CCDFFD60337}"/>
              </a:ext>
            </a:extLst>
          </p:cNvPr>
          <p:cNvSpPr/>
          <p:nvPr/>
        </p:nvSpPr>
        <p:spPr>
          <a:xfrm>
            <a:off x="611799" y="6713129"/>
            <a:ext cx="758663" cy="2129924"/>
          </a:xfrm>
          <a:prstGeom prst="round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rPr>
              <a:t>低碳化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xmlns="" id="{32757FA9-F5D4-46F3-ACC4-E140610F3871}"/>
              </a:ext>
            </a:extLst>
          </p:cNvPr>
          <p:cNvSpPr/>
          <p:nvPr/>
        </p:nvSpPr>
        <p:spPr>
          <a:xfrm>
            <a:off x="563968" y="10333595"/>
            <a:ext cx="758663" cy="21299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rPr>
              <a:t>智慧化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695DF0E3-5E3E-4936-B1C5-63BEB1E2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9246" y="5001977"/>
            <a:ext cx="1854668" cy="1071447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CB87A94E-408C-4EF1-B01D-75A84AB79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4" b="50221"/>
          <a:stretch/>
        </p:blipFill>
        <p:spPr>
          <a:xfrm>
            <a:off x="18744493" y="9316205"/>
            <a:ext cx="4223011" cy="2538716"/>
          </a:xfrm>
          <a:prstGeom prst="rect">
            <a:avLst/>
          </a:prstGeom>
          <a:effectLst/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2F00D122-85AF-4A77-8D3F-917F6E109D3A}"/>
              </a:ext>
            </a:extLst>
          </p:cNvPr>
          <p:cNvSpPr/>
          <p:nvPr/>
        </p:nvSpPr>
        <p:spPr>
          <a:xfrm>
            <a:off x="18074793" y="11941343"/>
            <a:ext cx="5650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6/20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金屬產業淨零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CEO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班</a:t>
            </a:r>
          </a:p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建立高階主管碳管理能力與認知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BB01209-4D8D-4AD9-891C-72355BCB0811}"/>
              </a:ext>
            </a:extLst>
          </p:cNvPr>
          <p:cNvSpPr/>
          <p:nvPr/>
        </p:nvSpPr>
        <p:spPr>
          <a:xfrm>
            <a:off x="12598663" y="5202115"/>
            <a:ext cx="3227491" cy="846798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企業案例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55C75A0D-6F4C-48BB-9500-8EC2CE6305CE}"/>
              </a:ext>
            </a:extLst>
          </p:cNvPr>
          <p:cNvGrpSpPr/>
          <p:nvPr/>
        </p:nvGrpSpPr>
        <p:grpSpPr>
          <a:xfrm>
            <a:off x="20400629" y="2110867"/>
            <a:ext cx="4228803" cy="3832072"/>
            <a:chOff x="20400629" y="2672719"/>
            <a:chExt cx="4228803" cy="383207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B1C901F2-DA8E-486E-BEED-C7EB60ABD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31709" y="2672719"/>
              <a:ext cx="2393332" cy="2375202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A98ED4A5-E858-4140-9F72-B6FFDB19F638}"/>
                </a:ext>
              </a:extLst>
            </p:cNvPr>
            <p:cNvSpPr/>
            <p:nvPr/>
          </p:nvSpPr>
          <p:spPr>
            <a:xfrm>
              <a:off x="20689001" y="5034421"/>
              <a:ext cx="365206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sym typeface="Helvetica Neue"/>
                </a:rPr>
                <a:t>人培再充電網頁專區</a:t>
              </a: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xmlns="" id="{1087C436-91D3-45F3-B987-213D0D0BD648}"/>
                </a:ext>
              </a:extLst>
            </p:cNvPr>
            <p:cNvSpPr txBox="1"/>
            <p:nvPr/>
          </p:nvSpPr>
          <p:spPr>
            <a:xfrm>
              <a:off x="20400629" y="5550684"/>
              <a:ext cx="4228803" cy="954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譚先生</a:t>
              </a:r>
              <a:endParaRPr kumimoji="0" lang="en-US" altLang="zh-TW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endParaRPr>
            </a:p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(02)2701-6565</a:t>
              </a:r>
              <a:r>
                <a:rPr kumimoji="0" lang="zh-TW" altLang="zh-TW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Helvetica Neue"/>
                </a:rPr>
                <a:t>分機</a:t>
              </a:r>
              <a:r>
                <a:rPr kumimoji="0" lang="en-US" altLang="zh-TW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Helvetica Neue"/>
                </a:rPr>
                <a:t>335</a:t>
              </a:r>
            </a:p>
          </p:txBody>
        </p:sp>
      </p:grpSp>
      <p:sp>
        <p:nvSpPr>
          <p:cNvPr id="29" name="投影片編號版面配置區 1">
            <a:extLst>
              <a:ext uri="{FF2B5EF4-FFF2-40B4-BE49-F238E27FC236}">
                <a16:creationId xmlns:a16="http://schemas.microsoft.com/office/drawing/2014/main" xmlns="" id="{E16AAF89-37D4-4A17-A887-6E1CF1DEE14B}"/>
              </a:ext>
            </a:extLst>
          </p:cNvPr>
          <p:cNvSpPr txBox="1">
            <a:spLocks/>
          </p:cNvSpPr>
          <p:nvPr/>
        </p:nvSpPr>
        <p:spPr>
          <a:xfrm>
            <a:off x="20116800" y="13152782"/>
            <a:ext cx="42672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EB951-6CD4-4F7E-B75D-B7320D152C4E}" type="slidenum"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xmlns="" id="{791423D7-EB1B-45D3-8AFA-251C35ECB125}"/>
              </a:ext>
            </a:extLst>
          </p:cNvPr>
          <p:cNvSpPr/>
          <p:nvPr/>
        </p:nvSpPr>
        <p:spPr>
          <a:xfrm>
            <a:off x="12367819" y="6140417"/>
            <a:ext cx="11705519" cy="3068479"/>
          </a:xfrm>
          <a:prstGeom prst="roundRect">
            <a:avLst>
              <a:gd name="adj" fmla="val 13101"/>
            </a:avLst>
          </a:prstGeom>
          <a:solidFill>
            <a:sysClr val="window" lastClr="FFFFFF"/>
          </a:solidFill>
          <a:ln w="12700" cap="flat" cmpd="sng" algn="ctr">
            <a:solidFill>
              <a:srgbClr val="80BE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63525" lvl="0" indent="-263525" algn="just" defTabSz="914400" fontAlgn="base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背景</a:t>
            </a:r>
            <a:r>
              <a:rPr kumimoji="1" lang="zh-TW" altLang="en-US" sz="32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：中鋼鋁業</a:t>
            </a:r>
            <a:r>
              <a:rPr kumimoji="1" lang="zh-TW" altLang="en-US" sz="3200" b="0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參訓金屬產業淨零</a:t>
            </a:r>
            <a:r>
              <a:rPr kumimoji="1" lang="en-US" altLang="zh-TW" sz="3200" b="0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CEO</a:t>
            </a:r>
            <a:r>
              <a:rPr kumimoji="1" lang="zh-TW" altLang="en-US" sz="3200" b="0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班後，整合供應鏈廠商，提出申請以大帶中小型製造業低碳升級轉型補助。</a:t>
            </a:r>
            <a:endParaRPr kumimoji="1" lang="en-US" altLang="zh-TW" sz="3200" b="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63525" lvl="0" indent="-263525" algn="just" defTabSz="914400" fontAlgn="base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效益</a:t>
            </a:r>
            <a:r>
              <a:rPr kumimoji="1" lang="zh-TW" altLang="en-US" sz="3200" b="0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：通過「低碳化循環鋁材共榮計畫」，預期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114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月達成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CO</a:t>
            </a:r>
            <a:r>
              <a:rPr lang="en-US" altLang="zh-TW" sz="3200" baseline="-25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減量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44,424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公噸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、回收鋁料年處理量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3.6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萬噸</a:t>
            </a:r>
            <a:r>
              <a:rPr kumimoji="1" lang="zh-TW" altLang="en-US" sz="32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A6E51E8F-E4AE-4D7C-AC15-E4BA07A0A948}"/>
              </a:ext>
            </a:extLst>
          </p:cNvPr>
          <p:cNvSpPr/>
          <p:nvPr/>
        </p:nvSpPr>
        <p:spPr>
          <a:xfrm>
            <a:off x="655942" y="1757768"/>
            <a:ext cx="4601858" cy="7884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hangingPunct="1">
              <a:defRPr/>
            </a:pPr>
            <a:r>
              <a:rPr lang="zh-TW" altLang="en-US" sz="4000" dirty="0"/>
              <a:t>人培再充電培訓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Helvetica Neue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B4273873-9DFC-4E9F-AD02-FAF1FA7648FA}"/>
              </a:ext>
            </a:extLst>
          </p:cNvPr>
          <p:cNvSpPr/>
          <p:nvPr/>
        </p:nvSpPr>
        <p:spPr>
          <a:xfrm>
            <a:off x="835021" y="57865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貳、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培育培訓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(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經濟部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)</a:t>
            </a:r>
            <a:endParaRPr lang="zh-TW" altLang="en-US" sz="4800" dirty="0">
              <a:solidFill>
                <a:srgbClr val="0000CC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757639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對角線條紋 7">
            <a:extLst>
              <a:ext uri="{FF2B5EF4-FFF2-40B4-BE49-F238E27FC236}">
                <a16:creationId xmlns:a16="http://schemas.microsoft.com/office/drawing/2014/main" xmlns="" id="{DE22AE38-337C-407C-A216-F6B71D3EEECD}"/>
              </a:ext>
            </a:extLst>
          </p:cNvPr>
          <p:cNvSpPr/>
          <p:nvPr/>
        </p:nvSpPr>
        <p:spPr>
          <a:xfrm rot="13626010">
            <a:off x="1729920" y="4165691"/>
            <a:ext cx="5158935" cy="5531266"/>
          </a:xfrm>
          <a:prstGeom prst="diagStrip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2700" cap="flat">
            <a:solidFill>
              <a:schemeClr val="accent2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9FC00E9C-E48F-4681-AC53-9645A070409A}"/>
              </a:ext>
            </a:extLst>
          </p:cNvPr>
          <p:cNvGrpSpPr/>
          <p:nvPr/>
        </p:nvGrpSpPr>
        <p:grpSpPr>
          <a:xfrm>
            <a:off x="672663" y="8578873"/>
            <a:ext cx="8706433" cy="4319578"/>
            <a:chOff x="944195" y="7616534"/>
            <a:chExt cx="9978934" cy="4576384"/>
          </a:xfrm>
        </p:grpSpPr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xmlns="" id="{F7F843F8-3519-4C3A-AED5-8A1D4C7B6983}"/>
                </a:ext>
              </a:extLst>
            </p:cNvPr>
            <p:cNvCxnSpPr>
              <a:cxnSpLocks/>
              <a:stCxn id="38" idx="3"/>
              <a:endCxn id="40" idx="0"/>
            </p:cNvCxnSpPr>
            <p:nvPr/>
          </p:nvCxnSpPr>
          <p:spPr bwMode="auto">
            <a:xfrm>
              <a:off x="6570790" y="8881458"/>
              <a:ext cx="2010298" cy="1502109"/>
            </a:xfrm>
            <a:prstGeom prst="line">
              <a:avLst/>
            </a:prstGeom>
            <a:solidFill>
              <a:srgbClr val="BBE0E3"/>
            </a:solidFill>
            <a:ln w="76200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D352A87D-48CF-4026-A423-564BD6CC80E6}"/>
                </a:ext>
              </a:extLst>
            </p:cNvPr>
            <p:cNvCxnSpPr>
              <a:cxnSpLocks/>
              <a:stCxn id="38" idx="1"/>
              <a:endCxn id="39" idx="0"/>
            </p:cNvCxnSpPr>
            <p:nvPr/>
          </p:nvCxnSpPr>
          <p:spPr bwMode="auto">
            <a:xfrm flipH="1">
              <a:off x="3341319" y="8881458"/>
              <a:ext cx="1844506" cy="1525220"/>
            </a:xfrm>
            <a:prstGeom prst="line">
              <a:avLst/>
            </a:prstGeom>
            <a:noFill/>
            <a:ln w="76200" cap="flat" cmpd="sng" algn="ctr">
              <a:solidFill>
                <a:srgbClr val="F7964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xmlns="" id="{D29C87F3-3157-465F-A049-A5EB2F31EC7D}"/>
                </a:ext>
              </a:extLst>
            </p:cNvPr>
            <p:cNvGrpSpPr/>
            <p:nvPr/>
          </p:nvGrpSpPr>
          <p:grpSpPr>
            <a:xfrm>
              <a:off x="944195" y="9480997"/>
              <a:ext cx="1372452" cy="1551652"/>
              <a:chOff x="4137712" y="1088851"/>
              <a:chExt cx="2029148" cy="2210734"/>
            </a:xfrm>
          </p:grpSpPr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xmlns="" id="{56966E90-2DCD-400D-9AA0-FA27CA28C5FD}"/>
                  </a:ext>
                </a:extLst>
              </p:cNvPr>
              <p:cNvGrpSpPr/>
              <p:nvPr/>
            </p:nvGrpSpPr>
            <p:grpSpPr>
              <a:xfrm>
                <a:off x="4170707" y="1088851"/>
                <a:ext cx="1732918" cy="1962857"/>
                <a:chOff x="3808757" y="1021560"/>
                <a:chExt cx="1732918" cy="1962857"/>
              </a:xfrm>
            </p:grpSpPr>
            <p:pic>
              <p:nvPicPr>
                <p:cNvPr id="26" name="圖片 25">
                  <a:extLst>
                    <a:ext uri="{FF2B5EF4-FFF2-40B4-BE49-F238E27FC236}">
                      <a16:creationId xmlns:a16="http://schemas.microsoft.com/office/drawing/2014/main" xmlns="" id="{43B7ECEC-2BB5-43CF-B3C8-91946F468D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duotone>
                    <a:srgbClr val="5B9BD5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46090" r="48984" b="21024"/>
                <a:stretch/>
              </p:blipFill>
              <p:spPr>
                <a:xfrm>
                  <a:off x="5175545" y="1267956"/>
                  <a:ext cx="280837" cy="1563265"/>
                </a:xfrm>
                <a:prstGeom prst="rect">
                  <a:avLst/>
                </a:prstGeom>
              </p:spPr>
            </p:pic>
            <p:pic>
              <p:nvPicPr>
                <p:cNvPr id="27" name="圖片 26">
                  <a:extLst>
                    <a:ext uri="{FF2B5EF4-FFF2-40B4-BE49-F238E27FC236}">
                      <a16:creationId xmlns:a16="http://schemas.microsoft.com/office/drawing/2014/main" xmlns="" id="{26CC5BCE-3A3E-49D3-8C7E-6E9286C3E2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duotone>
                    <a:prstClr val="black"/>
                    <a:srgbClr val="4472C4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31803" r="54333" b="21024"/>
                <a:stretch/>
              </p:blipFill>
              <p:spPr>
                <a:xfrm>
                  <a:off x="4751229" y="1021560"/>
                  <a:ext cx="790446" cy="1563265"/>
                </a:xfrm>
                <a:prstGeom prst="rect">
                  <a:avLst/>
                </a:prstGeom>
              </p:spPr>
            </p:pic>
            <p:pic>
              <p:nvPicPr>
                <p:cNvPr id="28" name="圖片 27">
                  <a:extLst>
                    <a:ext uri="{FF2B5EF4-FFF2-40B4-BE49-F238E27FC236}">
                      <a16:creationId xmlns:a16="http://schemas.microsoft.com/office/drawing/2014/main" xmlns="" id="{0DE40496-B7EA-4A11-8AE8-6A237106DF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duotone>
                    <a:srgbClr val="4472C4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7143" r="68810" b="21024"/>
                <a:stretch/>
              </p:blipFill>
              <p:spPr>
                <a:xfrm flipH="1">
                  <a:off x="3808757" y="1421152"/>
                  <a:ext cx="1370920" cy="1563265"/>
                </a:xfrm>
                <a:prstGeom prst="rect">
                  <a:avLst/>
                </a:prstGeom>
              </p:spPr>
            </p:pic>
          </p:grpSp>
          <p:pic>
            <p:nvPicPr>
              <p:cNvPr id="24" name="圖片 23">
                <a:extLst>
                  <a:ext uri="{FF2B5EF4-FFF2-40B4-BE49-F238E27FC236}">
                    <a16:creationId xmlns:a16="http://schemas.microsoft.com/office/drawing/2014/main" xmlns="" id="{179C574B-2E82-47DB-9371-9ACCC1F0B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4292" y="2352287"/>
                <a:ext cx="1032568" cy="846054"/>
              </a:xfrm>
              <a:prstGeom prst="rect">
                <a:avLst/>
              </a:prstGeom>
            </p:spPr>
          </p:pic>
          <p:pic>
            <p:nvPicPr>
              <p:cNvPr id="25" name="圖片 24">
                <a:extLst>
                  <a:ext uri="{FF2B5EF4-FFF2-40B4-BE49-F238E27FC236}">
                    <a16:creationId xmlns:a16="http://schemas.microsoft.com/office/drawing/2014/main" xmlns="" id="{CD0F8F5A-02D0-40BB-82ED-2A68E0753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648209">
                <a:off x="4325079" y="2639194"/>
                <a:ext cx="473024" cy="847757"/>
              </a:xfrm>
              <a:prstGeom prst="rect">
                <a:avLst/>
              </a:prstGeom>
            </p:spPr>
          </p:pic>
        </p:grpSp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xmlns="" id="{B04D1798-FE35-473B-8594-1E1FFFF2A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1288" y="8850706"/>
              <a:ext cx="1536170" cy="1392626"/>
            </a:xfrm>
            <a:prstGeom prst="rect">
              <a:avLst/>
            </a:prstGeom>
          </p:spPr>
        </p:pic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xmlns="" id="{77696AD0-A607-41C3-96DE-A4007F479FE7}"/>
                </a:ext>
              </a:extLst>
            </p:cNvPr>
            <p:cNvGrpSpPr/>
            <p:nvPr/>
          </p:nvGrpSpPr>
          <p:grpSpPr>
            <a:xfrm>
              <a:off x="2256929" y="7616534"/>
              <a:ext cx="1876795" cy="1525220"/>
              <a:chOff x="619025" y="1701865"/>
              <a:chExt cx="2384782" cy="1622733"/>
            </a:xfrm>
          </p:grpSpPr>
          <p:grpSp>
            <p:nvGrpSpPr>
              <p:cNvPr id="31" name="群組 30">
                <a:extLst>
                  <a:ext uri="{FF2B5EF4-FFF2-40B4-BE49-F238E27FC236}">
                    <a16:creationId xmlns:a16="http://schemas.microsoft.com/office/drawing/2014/main" xmlns="" id="{FDFCF983-887F-47B2-8B35-FD69BE83BC51}"/>
                  </a:ext>
                </a:extLst>
              </p:cNvPr>
              <p:cNvGrpSpPr/>
              <p:nvPr/>
            </p:nvGrpSpPr>
            <p:grpSpPr>
              <a:xfrm>
                <a:off x="619025" y="1701865"/>
                <a:ext cx="2384782" cy="1612682"/>
                <a:chOff x="462423" y="1595965"/>
                <a:chExt cx="2541384" cy="1718582"/>
              </a:xfrm>
            </p:grpSpPr>
            <p:pic>
              <p:nvPicPr>
                <p:cNvPr id="33" name="圖片 32">
                  <a:extLst>
                    <a:ext uri="{FF2B5EF4-FFF2-40B4-BE49-F238E27FC236}">
                      <a16:creationId xmlns:a16="http://schemas.microsoft.com/office/drawing/2014/main" xmlns="" id="{1D36663C-7BA6-4B24-87AE-B23E217C6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6671" y="2348774"/>
                  <a:ext cx="1563869" cy="965773"/>
                </a:xfrm>
                <a:prstGeom prst="rect">
                  <a:avLst/>
                </a:prstGeom>
              </p:spPr>
            </p:pic>
            <p:pic>
              <p:nvPicPr>
                <p:cNvPr id="34" name="圖片 33">
                  <a:extLst>
                    <a:ext uri="{FF2B5EF4-FFF2-40B4-BE49-F238E27FC236}">
                      <a16:creationId xmlns:a16="http://schemas.microsoft.com/office/drawing/2014/main" xmlns="" id="{5AC06AF5-B690-4B7A-9ED1-CAF26B07DE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2423" y="1595965"/>
                  <a:ext cx="2541384" cy="1276599"/>
                </a:xfrm>
                <a:prstGeom prst="rect">
                  <a:avLst/>
                </a:prstGeom>
              </p:spPr>
            </p:pic>
          </p:grpSp>
          <p:pic>
            <p:nvPicPr>
              <p:cNvPr id="32" name="圖片 31">
                <a:extLst>
                  <a:ext uri="{FF2B5EF4-FFF2-40B4-BE49-F238E27FC236}">
                    <a16:creationId xmlns:a16="http://schemas.microsoft.com/office/drawing/2014/main" xmlns="" id="{CEFAD775-243A-4543-98AA-0859DE7D1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8312" y="2391083"/>
                <a:ext cx="1010066" cy="933515"/>
              </a:xfrm>
              <a:prstGeom prst="rect">
                <a:avLst/>
              </a:prstGeom>
            </p:spPr>
          </p:pic>
        </p:grpSp>
        <p:sp>
          <p:nvSpPr>
            <p:cNvPr id="35" name="文本占位符 3">
              <a:extLst>
                <a:ext uri="{FF2B5EF4-FFF2-40B4-BE49-F238E27FC236}">
                  <a16:creationId xmlns:a16="http://schemas.microsoft.com/office/drawing/2014/main" xmlns="" id="{E24EBAA1-2530-41BA-9887-4B57F59E2668}"/>
                </a:ext>
              </a:extLst>
            </p:cNvPr>
            <p:cNvSpPr txBox="1">
              <a:spLocks/>
            </p:cNvSpPr>
            <p:nvPr/>
          </p:nvSpPr>
          <p:spPr>
            <a:xfrm>
              <a:off x="4050601" y="7715735"/>
              <a:ext cx="4048926" cy="5413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TW"/>
              </a:defPPr>
              <a:lvl1pPr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600" b="1">
                  <a:solidFill>
                    <a:srgbClr val="F6C4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Helvetica Neue"/>
                </a:rPr>
                <a:t>客製化</a:t>
              </a:r>
              <a:r>
                <a:rPr kumimoji="0" lang="zh-TW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Helvetica Neue"/>
                </a:rPr>
                <a:t>培育模式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Helvetica Neue"/>
                </a:rPr>
                <a:t>   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endParaRPr>
            </a:p>
          </p:txBody>
        </p:sp>
        <p:sp>
          <p:nvSpPr>
            <p:cNvPr id="36" name="文本占位符 3">
              <a:extLst>
                <a:ext uri="{FF2B5EF4-FFF2-40B4-BE49-F238E27FC236}">
                  <a16:creationId xmlns:a16="http://schemas.microsoft.com/office/drawing/2014/main" xmlns="" id="{BDEF331C-E44F-42D6-ADEC-E0A9D4A993C5}"/>
                </a:ext>
              </a:extLst>
            </p:cNvPr>
            <p:cNvSpPr txBox="1">
              <a:spLocks/>
            </p:cNvSpPr>
            <p:nvPr/>
          </p:nvSpPr>
          <p:spPr>
            <a:xfrm>
              <a:off x="1144703" y="11228709"/>
              <a:ext cx="4242538" cy="8203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TW"/>
              </a:defPPr>
              <a:lvl1pPr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600" b="1">
                  <a:solidFill>
                    <a:srgbClr val="EA80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Helvetica Neue"/>
                </a:rPr>
                <a:t>養成職場實戰力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endParaRPr>
            </a:p>
          </p:txBody>
        </p:sp>
        <p:sp>
          <p:nvSpPr>
            <p:cNvPr id="37" name="文本占位符 3">
              <a:extLst>
                <a:ext uri="{FF2B5EF4-FFF2-40B4-BE49-F238E27FC236}">
                  <a16:creationId xmlns:a16="http://schemas.microsoft.com/office/drawing/2014/main" xmlns="" id="{FE6AD9D7-3F7E-4375-8518-61909E20C1F5}"/>
                </a:ext>
              </a:extLst>
            </p:cNvPr>
            <p:cNvSpPr txBox="1">
              <a:spLocks/>
            </p:cNvSpPr>
            <p:nvPr/>
          </p:nvSpPr>
          <p:spPr>
            <a:xfrm>
              <a:off x="7032957" y="11225817"/>
              <a:ext cx="3890172" cy="9671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b="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Helvetica Neue"/>
                </a:rPr>
                <a:t>充實企業人才庫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endParaRPr>
            </a:p>
          </p:txBody>
        </p:sp>
        <p:sp>
          <p:nvSpPr>
            <p:cNvPr id="38" name="圓角矩形 32">
              <a:extLst>
                <a:ext uri="{FF2B5EF4-FFF2-40B4-BE49-F238E27FC236}">
                  <a16:creationId xmlns:a16="http://schemas.microsoft.com/office/drawing/2014/main" xmlns="" id="{44ABC027-54E2-4761-A5D1-64832169C146}"/>
                </a:ext>
              </a:extLst>
            </p:cNvPr>
            <p:cNvSpPr/>
            <p:nvPr/>
          </p:nvSpPr>
          <p:spPr bwMode="auto">
            <a:xfrm>
              <a:off x="5185825" y="8486584"/>
              <a:ext cx="1384965" cy="789747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Helvetica Neue"/>
                </a:rPr>
                <a:t>學校</a:t>
              </a:r>
              <a:endPara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endParaRPr>
            </a:p>
          </p:txBody>
        </p:sp>
        <p:sp>
          <p:nvSpPr>
            <p:cNvPr id="39" name="圓角矩形 33">
              <a:extLst>
                <a:ext uri="{FF2B5EF4-FFF2-40B4-BE49-F238E27FC236}">
                  <a16:creationId xmlns:a16="http://schemas.microsoft.com/office/drawing/2014/main" xmlns="" id="{1AC8F59A-18F3-489E-A76C-8CEF4B26DD73}"/>
                </a:ext>
              </a:extLst>
            </p:cNvPr>
            <p:cNvSpPr/>
            <p:nvPr/>
          </p:nvSpPr>
          <p:spPr bwMode="auto">
            <a:xfrm>
              <a:off x="2648836" y="10406678"/>
              <a:ext cx="1384965" cy="789747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Helvetica Neue"/>
                </a:rPr>
                <a:t>學生</a:t>
              </a:r>
              <a:endPara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endParaRPr>
            </a:p>
          </p:txBody>
        </p:sp>
        <p:sp>
          <p:nvSpPr>
            <p:cNvPr id="40" name="圓角矩形 34">
              <a:extLst>
                <a:ext uri="{FF2B5EF4-FFF2-40B4-BE49-F238E27FC236}">
                  <a16:creationId xmlns:a16="http://schemas.microsoft.com/office/drawing/2014/main" xmlns="" id="{76EDE1F8-902C-4E79-A9D1-39356F51363E}"/>
                </a:ext>
              </a:extLst>
            </p:cNvPr>
            <p:cNvSpPr/>
            <p:nvPr/>
          </p:nvSpPr>
          <p:spPr bwMode="auto">
            <a:xfrm>
              <a:off x="7888605" y="10383566"/>
              <a:ext cx="1384965" cy="789747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Helvetica Neue"/>
                </a:rPr>
                <a:t>產業</a:t>
              </a:r>
              <a:endPara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endParaRPr>
            </a:p>
          </p:txBody>
        </p: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xmlns="" id="{A89E83A6-88F0-4633-8BB7-BD0ED44B75F9}"/>
                </a:ext>
              </a:extLst>
            </p:cNvPr>
            <p:cNvCxnSpPr>
              <a:cxnSpLocks/>
              <a:stCxn id="39" idx="3"/>
              <a:endCxn id="40" idx="1"/>
            </p:cNvCxnSpPr>
            <p:nvPr/>
          </p:nvCxnSpPr>
          <p:spPr bwMode="auto">
            <a:xfrm flipV="1">
              <a:off x="4033801" y="10778440"/>
              <a:ext cx="3854805" cy="23112"/>
            </a:xfrm>
            <a:prstGeom prst="line">
              <a:avLst/>
            </a:prstGeom>
            <a:noFill/>
            <a:ln w="76200" cap="flat" cmpd="sng" algn="ctr">
              <a:solidFill>
                <a:srgbClr val="F7964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2" name="文本占位符 3">
              <a:extLst>
                <a:ext uri="{FF2B5EF4-FFF2-40B4-BE49-F238E27FC236}">
                  <a16:creationId xmlns:a16="http://schemas.microsoft.com/office/drawing/2014/main" xmlns="" id="{C0993982-8D17-48D6-A443-EDA6E32B2BE1}"/>
                </a:ext>
              </a:extLst>
            </p:cNvPr>
            <p:cNvSpPr txBox="1">
              <a:spLocks/>
            </p:cNvSpPr>
            <p:nvPr/>
          </p:nvSpPr>
          <p:spPr>
            <a:xfrm>
              <a:off x="3785693" y="9672595"/>
              <a:ext cx="4242538" cy="8203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TW"/>
              </a:defPPr>
              <a:lvl1pPr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600" b="1">
                  <a:solidFill>
                    <a:srgbClr val="EA80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Helvetica Neue"/>
                </a:rPr>
                <a:t>產學合作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"/>
              </a:endParaRPr>
            </a:p>
          </p:txBody>
        </p:sp>
      </p:grpSp>
      <p:sp>
        <p:nvSpPr>
          <p:cNvPr id="50" name="圓角矩形 23">
            <a:extLst>
              <a:ext uri="{FF2B5EF4-FFF2-40B4-BE49-F238E27FC236}">
                <a16:creationId xmlns:a16="http://schemas.microsoft.com/office/drawing/2014/main" xmlns="" id="{9A60B449-BF91-432D-9BA9-2C8ABD6637E4}"/>
              </a:ext>
            </a:extLst>
          </p:cNvPr>
          <p:cNvSpPr/>
          <p:nvPr/>
        </p:nvSpPr>
        <p:spPr>
          <a:xfrm>
            <a:off x="582916" y="2849846"/>
            <a:ext cx="23273539" cy="1573623"/>
          </a:xfrm>
          <a:prstGeom prst="roundRect">
            <a:avLst>
              <a:gd name="adj" fmla="val 7596"/>
            </a:avLst>
          </a:prstGeom>
          <a:gradFill rotWithShape="1">
            <a:gsLst>
              <a:gs pos="0">
                <a:srgbClr val="5B9BD5">
                  <a:satMod val="105000"/>
                  <a:tint val="67000"/>
                  <a:alpha val="50000"/>
                  <a:lumMod val="50000"/>
                  <a:lumOff val="50000"/>
                </a:srgbClr>
              </a:gs>
              <a:gs pos="50000">
                <a:srgbClr val="5B9BD5">
                  <a:satMod val="103000"/>
                  <a:tint val="73000"/>
                  <a:lumMod val="50000"/>
                  <a:lumOff val="50000"/>
                  <a:alpha val="70000"/>
                </a:srgbClr>
              </a:gs>
              <a:gs pos="100000">
                <a:srgbClr val="5B9BD5">
                  <a:satMod val="109000"/>
                  <a:tint val="81000"/>
                  <a:lumMod val="50000"/>
                  <a:lumOff val="50000"/>
                  <a:alpha val="80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619124" marR="35560" lvl="0" indent="-571500" algn="just" defTabSz="1828800" hangingPunct="1">
              <a:lnSpc>
                <a:spcPts val="5400"/>
              </a:lnSpc>
              <a:spcBef>
                <a:spcPts val="200"/>
              </a:spcBef>
              <a:buClr>
                <a:prstClr val="black"/>
              </a:buClr>
              <a:buFont typeface="Wingdings" panose="05000000000000000000" pitchFamily="2" charset="2"/>
              <a:buChar char="n"/>
              <a:tabLst>
                <a:tab pos="735330" algn="l"/>
              </a:tabLst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對產業效益：</a:t>
            </a:r>
            <a:r>
              <a:rPr kumimoji="1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依據個別產業用人需求，規劃客製化培育模式，提升學生實務專業能力，協助產業培育人才後聘用</a:t>
            </a: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。</a:t>
            </a:r>
            <a:endParaRPr kumimoji="0" lang="en-US" altLang="zh-TW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619124" marR="35560" lvl="0" indent="-571500" algn="just" defTabSz="1828800" hangingPunct="1">
              <a:lnSpc>
                <a:spcPts val="5400"/>
              </a:lnSpc>
              <a:spcBef>
                <a:spcPts val="200"/>
              </a:spcBef>
              <a:buClr>
                <a:prstClr val="black"/>
              </a:buClr>
              <a:buFont typeface="Wingdings" panose="05000000000000000000" pitchFamily="2" charset="2"/>
              <a:buChar char="n"/>
              <a:tabLst>
                <a:tab pos="735330" algn="l"/>
              </a:tabLst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申請</a:t>
            </a:r>
            <a:r>
              <a:rPr lang="zh-TW" altLang="en-US" sz="34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方式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：</a:t>
            </a:r>
            <a:r>
              <a:rPr kumimoji="1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就業所屬產業洽詢相關計畫，</a:t>
            </a:r>
            <a:r>
              <a:rPr kumimoji="1" lang="zh-TW" altLang="en-US" sz="3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申請專案補助費用</a:t>
            </a:r>
            <a:r>
              <a:rPr kumimoji="1" lang="zh-TW" altLang="en-US" sz="3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，或申請成為</a:t>
            </a:r>
            <a:r>
              <a:rPr kumimoji="1" lang="zh-TW" altLang="en-US" sz="3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合作機構</a:t>
            </a:r>
            <a:r>
              <a:rPr kumimoji="1" lang="zh-TW" altLang="en-US" sz="3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，</a:t>
            </a:r>
            <a:r>
              <a:rPr kumimoji="1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由政府提供培育學生之費用。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13CC5C37-6238-4304-BD39-3870C0DEF259}"/>
              </a:ext>
            </a:extLst>
          </p:cNvPr>
          <p:cNvSpPr/>
          <p:nvPr/>
        </p:nvSpPr>
        <p:spPr>
          <a:xfrm>
            <a:off x="549684" y="5075704"/>
            <a:ext cx="2084919" cy="1356167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企業參與方式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CA21FACD-9EAC-4F7B-AA29-77B905437F19}"/>
              </a:ext>
            </a:extLst>
          </p:cNvPr>
          <p:cNvSpPr/>
          <p:nvPr/>
        </p:nvSpPr>
        <p:spPr>
          <a:xfrm>
            <a:off x="9963479" y="5087484"/>
            <a:ext cx="1906028" cy="1230765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推動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成果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FD74BED5-FF35-4073-B25A-8D89EB254496}"/>
              </a:ext>
            </a:extLst>
          </p:cNvPr>
          <p:cNvSpPr/>
          <p:nvPr/>
        </p:nvSpPr>
        <p:spPr>
          <a:xfrm>
            <a:off x="10016341" y="10969779"/>
            <a:ext cx="1720880" cy="1230765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服務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資訊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xmlns="" id="{45527B85-22EA-4DED-B859-F25F2339B2D4}"/>
              </a:ext>
            </a:extLst>
          </p:cNvPr>
          <p:cNvSpPr txBox="1"/>
          <p:nvPr/>
        </p:nvSpPr>
        <p:spPr>
          <a:xfrm>
            <a:off x="11489118" y="11881837"/>
            <a:ext cx="516777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郭小姐  </a:t>
            </a:r>
            <a:r>
              <a:rPr kumimoji="0" lang="en-US" altLang="zh-TW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03-5915887</a:t>
            </a:r>
            <a:endParaRPr kumimoji="0" lang="en-US" altLang="zh-TW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sym typeface="Helvetica Neue"/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xmlns="" id="{0BC2703D-1CC8-43D1-80AB-1A3857112C2F}"/>
              </a:ext>
            </a:extLst>
          </p:cNvPr>
          <p:cNvSpPr txBox="1"/>
          <p:nvPr/>
        </p:nvSpPr>
        <p:spPr>
          <a:xfrm>
            <a:off x="12320556" y="10857076"/>
            <a:ext cx="4300292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智慧機械產學推動計畫</a:t>
            </a:r>
            <a: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-</a:t>
            </a:r>
            <a:r>
              <a:rPr kumimoji="0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產業人才扎根分項計畫</a:t>
            </a:r>
            <a:endParaRPr kumimoji="0" lang="zh-TW" altLang="en-US" sz="3000" b="1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sym typeface="Helvetica Neue"/>
              <a:hlinkClick r:id="rId10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43" name="投影片編號版面配置區 1">
            <a:extLst>
              <a:ext uri="{FF2B5EF4-FFF2-40B4-BE49-F238E27FC236}">
                <a16:creationId xmlns:a16="http://schemas.microsoft.com/office/drawing/2014/main" xmlns="" id="{74DB3DCF-9A80-4112-AEC4-9E1D60616296}"/>
              </a:ext>
            </a:extLst>
          </p:cNvPr>
          <p:cNvSpPr txBox="1">
            <a:spLocks/>
          </p:cNvSpPr>
          <p:nvPr/>
        </p:nvSpPr>
        <p:spPr>
          <a:xfrm>
            <a:off x="20116800" y="13130496"/>
            <a:ext cx="42672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EB951-6CD4-4F7E-B75D-B7320D152C4E}" type="slidenum"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xmlns="" id="{8F56E233-6E97-4A10-803E-54370BAC9EE4}"/>
              </a:ext>
            </a:extLst>
          </p:cNvPr>
          <p:cNvSpPr txBox="1"/>
          <p:nvPr/>
        </p:nvSpPr>
        <p:spPr>
          <a:xfrm>
            <a:off x="17320907" y="11718754"/>
            <a:ext cx="5345662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謝小姐  </a:t>
            </a:r>
            <a:r>
              <a:rPr kumimoji="0" lang="en-US" altLang="zh-TW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(</a:t>
            </a:r>
            <a:r>
              <a:rPr kumimoji="0" lang="en-US" altLang="zh-TW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02)6631-6682</a:t>
            </a:r>
            <a:endParaRPr kumimoji="0" lang="zh-TW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xmlns="" id="{83B9D922-03F2-49F7-A2B2-D2575C43877A}"/>
              </a:ext>
            </a:extLst>
          </p:cNvPr>
          <p:cNvSpPr txBox="1"/>
          <p:nvPr/>
        </p:nvSpPr>
        <p:spPr>
          <a:xfrm>
            <a:off x="17550059" y="11133837"/>
            <a:ext cx="488735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5G+</a:t>
            </a:r>
            <a:r>
              <a:rPr kumimoji="0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產業新星揚帆啟航計畫</a:t>
            </a:r>
            <a:endParaRPr kumimoji="0" lang="zh-TW" altLang="en-US" sz="3000" b="1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sym typeface="Helvetica Neue"/>
              <a:hlinkClick r:id="rId10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51" name="圓角矩形 32">
            <a:extLst>
              <a:ext uri="{FF2B5EF4-FFF2-40B4-BE49-F238E27FC236}">
                <a16:creationId xmlns:a16="http://schemas.microsoft.com/office/drawing/2014/main" xmlns="" id="{B7EC767E-0BF8-4831-9AD2-8A2DCBC29475}"/>
              </a:ext>
            </a:extLst>
          </p:cNvPr>
          <p:cNvSpPr/>
          <p:nvPr/>
        </p:nvSpPr>
        <p:spPr bwMode="auto">
          <a:xfrm>
            <a:off x="5149250" y="7284018"/>
            <a:ext cx="2962971" cy="1137963"/>
          </a:xfrm>
          <a:prstGeom prst="roundRect">
            <a:avLst/>
          </a:prstGeom>
          <a:solidFill>
            <a:srgbClr val="CCECFF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B544C"/>
                </a:solidFill>
                <a:effectLst/>
                <a:uLnTx/>
                <a:uFillTx/>
                <a:latin typeface="GenYoGothicTW-H"/>
                <a:sym typeface="Helvetica Neue"/>
              </a:rPr>
              <a:t>產業應用專題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5B544C"/>
              </a:solidFill>
              <a:effectLst/>
              <a:uLnTx/>
              <a:uFillTx/>
              <a:latin typeface="GenYoGothicTW-H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B544C"/>
                </a:solidFill>
                <a:effectLst/>
                <a:uLnTx/>
                <a:uFillTx/>
                <a:latin typeface="GenYoGothicTW-H"/>
                <a:sym typeface="Helvetica Neue Medium"/>
              </a:rPr>
              <a:t>實作演練</a:t>
            </a:r>
          </a:p>
        </p:txBody>
      </p:sp>
      <p:sp>
        <p:nvSpPr>
          <p:cNvPr id="52" name="圓角矩形 32">
            <a:extLst>
              <a:ext uri="{FF2B5EF4-FFF2-40B4-BE49-F238E27FC236}">
                <a16:creationId xmlns:a16="http://schemas.microsoft.com/office/drawing/2014/main" xmlns="" id="{0C3D31EC-68F8-4721-8B5C-E0D305DE9FB7}"/>
              </a:ext>
            </a:extLst>
          </p:cNvPr>
          <p:cNvSpPr/>
          <p:nvPr/>
        </p:nvSpPr>
        <p:spPr bwMode="auto">
          <a:xfrm>
            <a:off x="2828125" y="7249908"/>
            <a:ext cx="1481263" cy="1131263"/>
          </a:xfrm>
          <a:prstGeom prst="roundRect">
            <a:avLst/>
          </a:prstGeom>
          <a:solidFill>
            <a:srgbClr val="CCECFF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B544C"/>
                </a:solidFill>
                <a:effectLst/>
                <a:uLnTx/>
                <a:uFillTx/>
                <a:latin typeface="GenYoGothicTW-H"/>
                <a:sym typeface="Helvetica Neue"/>
              </a:rPr>
              <a:t>業師授課</a:t>
            </a:r>
            <a:endParaRPr kumimoji="0" lang="zh-TW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54" name="圓角矩形 32">
            <a:extLst>
              <a:ext uri="{FF2B5EF4-FFF2-40B4-BE49-F238E27FC236}">
                <a16:creationId xmlns:a16="http://schemas.microsoft.com/office/drawing/2014/main" xmlns="" id="{F2E5555A-1C6E-4AEE-9CE1-444E288A77E5}"/>
              </a:ext>
            </a:extLst>
          </p:cNvPr>
          <p:cNvSpPr/>
          <p:nvPr/>
        </p:nvSpPr>
        <p:spPr bwMode="auto">
          <a:xfrm>
            <a:off x="705603" y="7264596"/>
            <a:ext cx="1397099" cy="1131263"/>
          </a:xfrm>
          <a:prstGeom prst="roundRect">
            <a:avLst/>
          </a:prstGeom>
          <a:solidFill>
            <a:srgbClr val="CCECFF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B544C"/>
                </a:solidFill>
                <a:effectLst/>
                <a:uLnTx/>
                <a:uFillTx/>
                <a:latin typeface="GenYoGothicTW-H"/>
                <a:sym typeface="Helvetica Neue"/>
              </a:rPr>
              <a:t>實務課程</a:t>
            </a:r>
            <a:endParaRPr kumimoji="0" lang="zh-TW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加號 4">
            <a:extLst>
              <a:ext uri="{FF2B5EF4-FFF2-40B4-BE49-F238E27FC236}">
                <a16:creationId xmlns:a16="http://schemas.microsoft.com/office/drawing/2014/main" xmlns="" id="{8CDBDAB9-42BC-4FFD-B854-793743E6DD77}"/>
              </a:ext>
            </a:extLst>
          </p:cNvPr>
          <p:cNvSpPr/>
          <p:nvPr/>
        </p:nvSpPr>
        <p:spPr>
          <a:xfrm>
            <a:off x="2148333" y="7499337"/>
            <a:ext cx="680792" cy="722557"/>
          </a:xfrm>
          <a:prstGeom prst="mathPlus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55" name="加號 54">
            <a:extLst>
              <a:ext uri="{FF2B5EF4-FFF2-40B4-BE49-F238E27FC236}">
                <a16:creationId xmlns:a16="http://schemas.microsoft.com/office/drawing/2014/main" xmlns="" id="{19B1B1E7-5876-4EAF-A7D0-7B378B3139B7}"/>
              </a:ext>
            </a:extLst>
          </p:cNvPr>
          <p:cNvSpPr/>
          <p:nvPr/>
        </p:nvSpPr>
        <p:spPr>
          <a:xfrm>
            <a:off x="4408750" y="7463322"/>
            <a:ext cx="680792" cy="722557"/>
          </a:xfrm>
          <a:prstGeom prst="mathPlus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箭號: 上彎 6">
            <a:extLst>
              <a:ext uri="{FF2B5EF4-FFF2-40B4-BE49-F238E27FC236}">
                <a16:creationId xmlns:a16="http://schemas.microsoft.com/office/drawing/2014/main" xmlns="" id="{72860810-0676-4FEB-9995-DBD820315C87}"/>
              </a:ext>
            </a:extLst>
          </p:cNvPr>
          <p:cNvSpPr/>
          <p:nvPr/>
        </p:nvSpPr>
        <p:spPr>
          <a:xfrm flipV="1">
            <a:off x="8136090" y="7737566"/>
            <a:ext cx="1040728" cy="4198496"/>
          </a:xfrm>
          <a:prstGeom prst="bentUpArrow">
            <a:avLst>
              <a:gd name="adj1" fmla="val 22233"/>
              <a:gd name="adj2" fmla="val 25000"/>
              <a:gd name="adj3" fmla="val 25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xmlns="" id="{CB167565-3123-4B11-B02E-83AFF0489E37}"/>
              </a:ext>
            </a:extLst>
          </p:cNvPr>
          <p:cNvSpPr txBox="1"/>
          <p:nvPr/>
        </p:nvSpPr>
        <p:spPr>
          <a:xfrm>
            <a:off x="2773933" y="5286420"/>
            <a:ext cx="6459820" cy="10842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7624" marR="35560" lvl="0" algn="just" defTabSz="1828800" rtl="0" eaLnBrk="1" fontAlgn="auto" latinLnBrk="0" hangingPunct="1">
              <a:lnSpc>
                <a:spcPts val="4000"/>
              </a:lnSpc>
              <a:spcBef>
                <a:spcPts val="200"/>
              </a:spcBef>
              <a:spcAft>
                <a:spcPts val="0"/>
              </a:spcAft>
              <a:buClr>
                <a:prstClr val="black"/>
              </a:buClr>
              <a:buSzTx/>
              <a:tabLst>
                <a:tab pos="735330" algn="l"/>
              </a:tabLst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與學校合作，討論合作方式，擇優錄取畢業生。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0BB9E8C0-8B5C-4628-ADB0-C575BBCECF3E}"/>
              </a:ext>
            </a:extLst>
          </p:cNvPr>
          <p:cNvSpPr txBox="1"/>
          <p:nvPr/>
        </p:nvSpPr>
        <p:spPr>
          <a:xfrm>
            <a:off x="8321040" y="8661942"/>
            <a:ext cx="36154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聘用</a:t>
            </a:r>
          </a:p>
        </p:txBody>
      </p:sp>
      <p:pic>
        <p:nvPicPr>
          <p:cNvPr id="86" name="圖片 85">
            <a:extLst>
              <a:ext uri="{FF2B5EF4-FFF2-40B4-BE49-F238E27FC236}">
                <a16:creationId xmlns:a16="http://schemas.microsoft.com/office/drawing/2014/main" xmlns="" id="{4595D31A-A6CD-4CF5-A21E-45A30AD5C4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06735" y="5426578"/>
            <a:ext cx="2929007" cy="605773"/>
          </a:xfrm>
          <a:prstGeom prst="rect">
            <a:avLst/>
          </a:prstGeom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B1B937E7-7A9D-4DB3-A080-A38DA82AE7AC}"/>
              </a:ext>
            </a:extLst>
          </p:cNvPr>
          <p:cNvSpPr/>
          <p:nvPr/>
        </p:nvSpPr>
        <p:spPr>
          <a:xfrm>
            <a:off x="635531" y="61841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貳、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培育培訓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(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經濟部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)</a:t>
            </a:r>
            <a:endParaRPr lang="zh-TW" altLang="en-US" sz="4800" dirty="0">
              <a:solidFill>
                <a:srgbClr val="0000CC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D3A1DBE2-F863-4E9F-8BBD-951175BA553C}"/>
              </a:ext>
            </a:extLst>
          </p:cNvPr>
          <p:cNvSpPr/>
          <p:nvPr/>
        </p:nvSpPr>
        <p:spPr>
          <a:xfrm>
            <a:off x="527545" y="1787966"/>
            <a:ext cx="4601858" cy="7884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hangingPunct="1">
              <a:defRPr/>
            </a:pPr>
            <a:r>
              <a:rPr lang="zh-TW" altLang="en-US" sz="4000" dirty="0">
                <a:solidFill>
                  <a:srgbClr val="000000"/>
                </a:solidFill>
                <a:sym typeface="Helvetica Neue Medium"/>
              </a:rPr>
              <a:t>產學合作培育人才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Helvetica Neue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DD0D14C-5D0D-4AFA-86D4-60BDFBB70EAF}"/>
              </a:ext>
            </a:extLst>
          </p:cNvPr>
          <p:cNvSpPr/>
          <p:nvPr/>
        </p:nvSpPr>
        <p:spPr>
          <a:xfrm>
            <a:off x="15370306" y="5068818"/>
            <a:ext cx="8414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defRPr/>
            </a:pPr>
            <a:r>
              <a:rPr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慶鴻機電</a:t>
            </a:r>
            <a:r>
              <a:rPr lang="en-US" altLang="zh-TW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虎尾、修平科大</a:t>
            </a:r>
            <a:endParaRPr lang="en-US" altLang="zh-TW" sz="3200" kern="12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 defTabSz="457200" hangingPunct="1">
              <a:defRPr/>
            </a:pPr>
            <a:r>
              <a:rPr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擴大機台智慧</a:t>
            </a:r>
            <a:r>
              <a:rPr lang="zh-TW" altLang="en-US" sz="3200" kern="120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化研發  部署</a:t>
            </a:r>
            <a:r>
              <a:rPr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工具機</a:t>
            </a:r>
            <a:r>
              <a:rPr lang="en-US" altLang="zh-TW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r>
              <a:rPr lang="en-US" altLang="zh-TW" sz="3200" kern="1200" baseline="30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+</a:t>
            </a:r>
            <a:r>
              <a:rPr lang="zh-TW" altLang="en-US" sz="32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人才</a:t>
            </a:r>
            <a:endParaRPr lang="en-US" altLang="zh-TW" sz="2400" kern="12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xmlns="" id="{B1AFBF1A-695E-47E6-B3CC-04A110BE6AAA}"/>
              </a:ext>
            </a:extLst>
          </p:cNvPr>
          <p:cNvSpPr/>
          <p:nvPr/>
        </p:nvSpPr>
        <p:spPr>
          <a:xfrm>
            <a:off x="9805733" y="6396451"/>
            <a:ext cx="14145208" cy="4198496"/>
          </a:xfrm>
          <a:prstGeom prst="roundRect">
            <a:avLst>
              <a:gd name="adj" fmla="val 10169"/>
            </a:avLst>
          </a:prstGeom>
          <a:solidFill>
            <a:sysClr val="window" lastClr="FFFFFF"/>
          </a:solidFill>
          <a:ln w="12700" cap="flat" cmpd="sng" algn="ctr">
            <a:solidFill>
              <a:srgbClr val="80BE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lvl="0" indent="-171450" algn="just" defTabSz="457200"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推動情境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機械廠轉型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切入半導體設備</a:t>
            </a:r>
            <a:r>
              <a:rPr lang="zh-TW" altLang="en-US" b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擴大產品線，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跨域人才招募不易</a:t>
            </a:r>
            <a:r>
              <a:rPr lang="zh-TW" altLang="en-US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en-US" altLang="zh-TW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 algn="just" defTabSz="457200"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協助作法</a:t>
            </a:r>
            <a:r>
              <a:rPr lang="zh-TW" altLang="en-US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：企業出題學生解題，接軌產業即戰力人才，</a:t>
            </a:r>
            <a:r>
              <a:rPr lang="zh-TW" altLang="en-US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投入</a:t>
            </a:r>
            <a:r>
              <a:rPr lang="en-US" altLang="zh-TW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lang="zh-TW" altLang="en-US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位業師教學及贊助獎學金</a:t>
            </a:r>
            <a:r>
              <a:rPr lang="en-US" altLang="zh-TW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12.5</a:t>
            </a:r>
            <a:r>
              <a:rPr lang="zh-TW" altLang="en-US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萬元，且提供工業控制器應用、電化學及雷射加工、電控系統設計實作主題及機台實務操作訓練。</a:t>
            </a:r>
            <a:endParaRPr lang="en-US" altLang="zh-TW" b="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 algn="just" defTabSz="457200"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成果效益</a:t>
            </a:r>
            <a:r>
              <a:rPr lang="zh-TW" altLang="en-US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：王陳鴻總經理</a:t>
            </a:r>
            <a:r>
              <a:rPr lang="zh-TW" altLang="en-US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表示產學合作是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最佳人才招募管道</a:t>
            </a:r>
            <a:r>
              <a:rPr lang="zh-TW" altLang="en-US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，員工</a:t>
            </a:r>
            <a:r>
              <a:rPr lang="en-US" altLang="zh-TW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10%</a:t>
            </a:r>
            <a:r>
              <a:rPr lang="zh-TW" altLang="en-US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是產學合作學生留任，將持續捐贈學校全新機台，提升學校實務學習環境。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365729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圓角 22">
            <a:extLst>
              <a:ext uri="{FF2B5EF4-FFF2-40B4-BE49-F238E27FC236}">
                <a16:creationId xmlns:a16="http://schemas.microsoft.com/office/drawing/2014/main" xmlns="" id="{9E912EC5-39D4-482D-A147-8B7CC4FBA838}"/>
              </a:ext>
            </a:extLst>
          </p:cNvPr>
          <p:cNvSpPr/>
          <p:nvPr/>
        </p:nvSpPr>
        <p:spPr>
          <a:xfrm>
            <a:off x="13673369" y="6857998"/>
            <a:ext cx="7151468" cy="5309119"/>
          </a:xfrm>
          <a:prstGeom prst="roundRect">
            <a:avLst>
              <a:gd name="adj" fmla="val 10169"/>
            </a:avLst>
          </a:prstGeom>
          <a:solidFill>
            <a:sysClr val="window" lastClr="FFFFFF"/>
          </a:solidFill>
          <a:ln w="12700" cap="flat" cmpd="sng" algn="ctr">
            <a:solidFill>
              <a:srgbClr val="80BE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lvl="0" indent="-171450" algn="just" defTabSz="457200"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圓角矩形 23">
            <a:extLst>
              <a:ext uri="{FF2B5EF4-FFF2-40B4-BE49-F238E27FC236}">
                <a16:creationId xmlns:a16="http://schemas.microsoft.com/office/drawing/2014/main" xmlns="" id="{20BA494C-4D69-4B58-B410-77C64899B373}"/>
              </a:ext>
            </a:extLst>
          </p:cNvPr>
          <p:cNvSpPr/>
          <p:nvPr/>
        </p:nvSpPr>
        <p:spPr>
          <a:xfrm>
            <a:off x="568791" y="2922480"/>
            <a:ext cx="20448875" cy="2502986"/>
          </a:xfrm>
          <a:prstGeom prst="roundRect">
            <a:avLst>
              <a:gd name="adj" fmla="val 7596"/>
            </a:avLst>
          </a:prstGeom>
          <a:gradFill rotWithShape="1">
            <a:gsLst>
              <a:gs pos="0">
                <a:srgbClr val="5B9BD5">
                  <a:satMod val="105000"/>
                  <a:tint val="67000"/>
                  <a:alpha val="50000"/>
                  <a:lumMod val="50000"/>
                  <a:lumOff val="50000"/>
                </a:srgbClr>
              </a:gs>
              <a:gs pos="50000">
                <a:srgbClr val="5B9BD5">
                  <a:satMod val="103000"/>
                  <a:tint val="73000"/>
                  <a:lumMod val="50000"/>
                  <a:lumOff val="50000"/>
                  <a:alpha val="70000"/>
                </a:srgbClr>
              </a:gs>
              <a:gs pos="100000">
                <a:srgbClr val="5B9BD5">
                  <a:satMod val="109000"/>
                  <a:tint val="81000"/>
                  <a:lumMod val="50000"/>
                  <a:lumOff val="50000"/>
                  <a:alpha val="80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504824" marR="35560" indent="-457200" algn="just" defTabSz="1828800" hangingPunct="1">
              <a:lnSpc>
                <a:spcPts val="6000"/>
              </a:lnSpc>
              <a:spcBef>
                <a:spcPts val="200"/>
              </a:spcBef>
              <a:buClr>
                <a:prstClr val="black"/>
              </a:buClr>
              <a:buFont typeface="Wingdings" panose="05000000000000000000" pitchFamily="2" charset="2"/>
              <a:buChar char="n"/>
              <a:tabLst>
                <a:tab pos="735330" algn="l"/>
              </a:tabLst>
              <a:defRPr/>
            </a:pPr>
            <a:r>
              <a:rPr lang="zh-TW" altLang="en-US" sz="34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對產業效益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：</a:t>
            </a:r>
            <a:r>
              <a:rPr kumimoji="1" lang="zh-TW" altLang="en-US" sz="34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為促進企業推動</a:t>
            </a:r>
            <a:r>
              <a:rPr kumimoji="1" lang="zh-TW" altLang="en-US" sz="3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數位轉型</a:t>
            </a:r>
            <a:r>
              <a:rPr kumimoji="1" lang="zh-TW" altLang="en-US" sz="34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，補助企業培育具即戰力的數位實作人才，及提升員工專業能力。</a:t>
            </a:r>
            <a:endParaRPr kumimoji="1" lang="en-US" altLang="zh-TW" sz="3400" b="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41338" marR="35560" indent="-495300" algn="just" defTabSz="1828800" hangingPunct="1">
              <a:lnSpc>
                <a:spcPts val="6000"/>
              </a:lnSpc>
              <a:spcBef>
                <a:spcPts val="200"/>
              </a:spcBef>
              <a:buClr>
                <a:prstClr val="black"/>
              </a:buClr>
              <a:buFont typeface="Wingdings" panose="05000000000000000000" pitchFamily="2" charset="2"/>
              <a:buChar char="n"/>
              <a:tabLst>
                <a:tab pos="735330" algn="l"/>
              </a:tabLst>
              <a:defRPr/>
            </a:pPr>
            <a:r>
              <a:rPr lang="zh-TW" altLang="en-US" sz="34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申請方式</a:t>
            </a:r>
            <a:r>
              <a:rPr kumimoji="1" lang="zh-TW" altLang="en-US" sz="34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Helvetica Neue"/>
              </a:rPr>
              <a:t>：</a:t>
            </a:r>
            <a:r>
              <a:rPr kumimoji="1" lang="zh-TW" altLang="en-US" sz="34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企業盤點數位轉型職缺，針對在校學生或內部正職員工，規劃扎實的實作能力培育計畫，向計畫單位申請補助費用，並落實培育計畫，運用</a:t>
            </a:r>
            <a:r>
              <a:rPr kumimoji="1" lang="en-US" altLang="zh-TW" sz="3400" b="0" kern="12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iPAS</a:t>
            </a:r>
            <a:r>
              <a:rPr kumimoji="1" lang="zh-TW" altLang="en-US" sz="34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能力鑑定檢核培育成果，並留用學生。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E3E6E06F-6364-4AF9-8FD5-24B6F455D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0BB55-DABD-4247-BFB3-47AE0F8A2EAA}" type="slidenum"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Helvetica Neue Light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Helvetica Neue Ligh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28A5511C-964D-4568-93E8-6E53F7B5E3B8}"/>
              </a:ext>
            </a:extLst>
          </p:cNvPr>
          <p:cNvSpPr/>
          <p:nvPr/>
        </p:nvSpPr>
        <p:spPr>
          <a:xfrm>
            <a:off x="21358626" y="4967134"/>
            <a:ext cx="2937253" cy="554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iPAS</a:t>
            </a:r>
            <a:r>
              <a:rPr kumimoji="0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官方網站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611A8396-2079-4227-ABD4-C78CB29A7AFC}"/>
              </a:ext>
            </a:extLst>
          </p:cNvPr>
          <p:cNvSpPr txBox="1"/>
          <p:nvPr/>
        </p:nvSpPr>
        <p:spPr>
          <a:xfrm>
            <a:off x="21417443" y="5522055"/>
            <a:ext cx="2739938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高小姐</a:t>
            </a:r>
            <a:endParaRPr kumimoji="0" lang="en-US" altLang="zh-TW" sz="32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(</a:t>
            </a:r>
            <a:r>
              <a:rPr kumimoji="0" lang="en-US" altLang="zh-TW" sz="24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03)</a:t>
            </a:r>
            <a:r>
              <a:rPr kumimoji="0" lang="en-US" altLang="zh-TW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 591-5220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0575938E-879A-4DF8-845F-564512E0EEF5}"/>
              </a:ext>
            </a:extLst>
          </p:cNvPr>
          <p:cNvGrpSpPr>
            <a:grpSpLocks noChangeAspect="1"/>
          </p:cNvGrpSpPr>
          <p:nvPr/>
        </p:nvGrpSpPr>
        <p:grpSpPr>
          <a:xfrm>
            <a:off x="13961857" y="7164709"/>
            <a:ext cx="2102622" cy="2670158"/>
            <a:chOff x="11226554" y="15969982"/>
            <a:chExt cx="2361153" cy="2998481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xmlns="" id="{9A92F687-BC3B-4CBD-A5D2-F703C58E3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93652" y="16661310"/>
              <a:ext cx="2226958" cy="2307153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xmlns="" id="{50C1F2A3-B05D-4767-8945-81D5B52C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6554" y="15969982"/>
              <a:ext cx="2361153" cy="526531"/>
            </a:xfrm>
            <a:prstGeom prst="rect">
              <a:avLst/>
            </a:prstGeom>
          </p:spPr>
        </p:pic>
      </p:grpSp>
      <p:sp>
        <p:nvSpPr>
          <p:cNvPr id="26" name="投影片編號版面配置區 1">
            <a:extLst>
              <a:ext uri="{FF2B5EF4-FFF2-40B4-BE49-F238E27FC236}">
                <a16:creationId xmlns:a16="http://schemas.microsoft.com/office/drawing/2014/main" xmlns="" id="{A6D46C56-1C1D-4C88-B415-0DB810C9223C}"/>
              </a:ext>
            </a:extLst>
          </p:cNvPr>
          <p:cNvSpPr txBox="1">
            <a:spLocks/>
          </p:cNvSpPr>
          <p:nvPr/>
        </p:nvSpPr>
        <p:spPr>
          <a:xfrm>
            <a:off x="20220578" y="13125963"/>
            <a:ext cx="42672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EB951-6CD4-4F7E-B75D-B7320D152C4E}" type="slidenum"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A93A4F13-F2EB-4E1A-A4D4-3DFD1DA65B3E}"/>
              </a:ext>
            </a:extLst>
          </p:cNvPr>
          <p:cNvSpPr/>
          <p:nvPr/>
        </p:nvSpPr>
        <p:spPr>
          <a:xfrm>
            <a:off x="13646297" y="5845866"/>
            <a:ext cx="2102623" cy="846798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企業案例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2F777B7-7989-47F1-90DB-DE6298972E29}"/>
              </a:ext>
            </a:extLst>
          </p:cNvPr>
          <p:cNvSpPr/>
          <p:nvPr/>
        </p:nvSpPr>
        <p:spPr>
          <a:xfrm>
            <a:off x="16097536" y="5792211"/>
            <a:ext cx="3654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天工精密與虎科大</a:t>
            </a:r>
            <a:endParaRPr lang="en-US" altLang="zh-TW" sz="28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培育智慧生產工程師</a:t>
            </a:r>
            <a:endParaRPr lang="zh-TW" altLang="en-US" sz="2800" dirty="0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xmlns="" id="{C285952F-B0F8-4126-B312-DAB051486BF5}"/>
              </a:ext>
            </a:extLst>
          </p:cNvPr>
          <p:cNvSpPr/>
          <p:nvPr/>
        </p:nvSpPr>
        <p:spPr>
          <a:xfrm>
            <a:off x="13706426" y="9520458"/>
            <a:ext cx="7151467" cy="2841380"/>
          </a:xfrm>
          <a:prstGeom prst="roundRect">
            <a:avLst>
              <a:gd name="adj" fmla="val 13101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32160" lvl="0" indent="-132160" algn="l">
              <a:lnSpc>
                <a:spcPts val="41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運用學校</a:t>
            </a:r>
            <a:r>
              <a:rPr lang="en-US" altLang="zh-TW" sz="2800" b="0" kern="12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iPAS</a:t>
            </a:r>
            <a:r>
              <a:rPr lang="zh-TW" altLang="en-US" sz="28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實作培育場域</a:t>
            </a:r>
            <a:r>
              <a:rPr lang="zh-TW" altLang="en-US" sz="28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廠內導師</a:t>
            </a:r>
            <a:r>
              <a:rPr lang="zh-TW" altLang="en-US" sz="28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制度，學生報考，首次就以</a:t>
            </a:r>
            <a:r>
              <a:rPr lang="zh-TW" altLang="en-US" sz="28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高於全國獲證率</a:t>
            </a:r>
            <a:r>
              <a:rPr lang="zh-TW" altLang="en-US" sz="28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的優異成績展現培育成果。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E6A23C20-141B-4CAD-9CCB-1ABC22A819F2}"/>
              </a:ext>
            </a:extLst>
          </p:cNvPr>
          <p:cNvSpPr/>
          <p:nvPr/>
        </p:nvSpPr>
        <p:spPr>
          <a:xfrm>
            <a:off x="619646" y="1870259"/>
            <a:ext cx="16662514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hangingPunct="1">
              <a:defRPr/>
            </a:pPr>
            <a:r>
              <a:rPr lang="zh-TW" altLang="en-US" sz="4400" dirty="0"/>
              <a:t>經濟部產業人才能力鑑定</a:t>
            </a:r>
            <a:r>
              <a:rPr lang="en-US" altLang="zh-TW" sz="4400" dirty="0"/>
              <a:t>(</a:t>
            </a:r>
            <a:r>
              <a:rPr lang="en-US" altLang="zh-TW" sz="4400" dirty="0" err="1"/>
              <a:t>iPAS</a:t>
            </a:r>
            <a:r>
              <a:rPr lang="en-US" altLang="zh-TW" sz="4400" dirty="0"/>
              <a:t>)-</a:t>
            </a:r>
            <a:r>
              <a:rPr lang="zh-TW" altLang="en-US" sz="4400" dirty="0"/>
              <a:t>企業數位人才實作培育補助計畫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Helvetica Neue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57A97A3C-B91E-4015-A128-AC37004DBAB9}"/>
              </a:ext>
            </a:extLst>
          </p:cNvPr>
          <p:cNvSpPr/>
          <p:nvPr/>
        </p:nvSpPr>
        <p:spPr>
          <a:xfrm>
            <a:off x="635531" y="61841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貳、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培育培訓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(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經濟部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)</a:t>
            </a:r>
            <a:endParaRPr lang="zh-TW" altLang="en-US" sz="4800" dirty="0">
              <a:solidFill>
                <a:srgbClr val="0000CC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xmlns="" id="{A50082D7-EBB3-484F-9488-D7CCEDC8B4F8}"/>
              </a:ext>
            </a:extLst>
          </p:cNvPr>
          <p:cNvSpPr/>
          <p:nvPr/>
        </p:nvSpPr>
        <p:spPr>
          <a:xfrm>
            <a:off x="763236" y="6557417"/>
            <a:ext cx="12317711" cy="2346387"/>
          </a:xfrm>
          <a:prstGeom prst="roundRect">
            <a:avLst>
              <a:gd name="adj" fmla="val 7429"/>
            </a:avLst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l">
              <a:lnSpc>
                <a:spcPts val="4500"/>
              </a:lnSpc>
            </a:pPr>
            <a:r>
              <a:rPr lang="en-US" altLang="zh-TW" sz="2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</a:t>
            </a:r>
            <a:r>
              <a:rPr lang="zh-TW" altLang="en-US" sz="28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：製造業及其技術服務業者。</a:t>
            </a:r>
          </a:p>
          <a:p>
            <a:pPr marL="439738" indent="-439738" algn="l">
              <a:lnSpc>
                <a:spcPts val="4500"/>
              </a:lnSpc>
            </a:pPr>
            <a:r>
              <a:rPr lang="en-US" altLang="zh-TW" sz="2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補助金額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A+B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類合併申請最高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萬，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類最高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萬。</a:t>
            </a:r>
            <a:endParaRPr lang="en-US" altLang="zh-TW" sz="28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9738" indent="-439738" algn="l">
              <a:lnSpc>
                <a:spcPts val="4500"/>
              </a:lnSpc>
            </a:pPr>
            <a:r>
              <a:rPr lang="en-US" altLang="zh-TW" sz="2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培育對象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：畢業前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年之在學學生或企業在職員工。</a:t>
            </a: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9738" indent="-439738" algn="l">
              <a:lnSpc>
                <a:spcPts val="4500"/>
              </a:lnSpc>
            </a:pPr>
            <a:r>
              <a:rPr lang="en-US" altLang="zh-TW" sz="2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280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lang="zh-TW" altLang="en-US" sz="2800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endParaRPr lang="zh-TW" altLang="en-US" sz="28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 Neue Medium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xmlns="" id="{5D9AA368-26B4-4501-86E5-9C9EEC597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8756"/>
              </p:ext>
            </p:extLst>
          </p:nvPr>
        </p:nvGraphicFramePr>
        <p:xfrm>
          <a:off x="1648232" y="9033095"/>
          <a:ext cx="11472537" cy="4158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6315">
                  <a:extLst>
                    <a:ext uri="{9D8B030D-6E8A-4147-A177-3AD203B41FA5}">
                      <a16:colId xmlns:a16="http://schemas.microsoft.com/office/drawing/2014/main" xmlns="" val="3011456847"/>
                    </a:ext>
                  </a:extLst>
                </a:gridCol>
                <a:gridCol w="3794338">
                  <a:extLst>
                    <a:ext uri="{9D8B030D-6E8A-4147-A177-3AD203B41FA5}">
                      <a16:colId xmlns:a16="http://schemas.microsoft.com/office/drawing/2014/main" xmlns="" val="2454645780"/>
                    </a:ext>
                  </a:extLst>
                </a:gridCol>
                <a:gridCol w="2838508">
                  <a:extLst>
                    <a:ext uri="{9D8B030D-6E8A-4147-A177-3AD203B41FA5}">
                      <a16:colId xmlns:a16="http://schemas.microsoft.com/office/drawing/2014/main" xmlns="" val="3946883376"/>
                    </a:ext>
                  </a:extLst>
                </a:gridCol>
                <a:gridCol w="3143376">
                  <a:extLst>
                    <a:ext uri="{9D8B030D-6E8A-4147-A177-3AD203B41FA5}">
                      <a16:colId xmlns:a16="http://schemas.microsoft.com/office/drawing/2014/main" xmlns="" val="162732015"/>
                    </a:ext>
                  </a:extLst>
                </a:gridCol>
              </a:tblGrid>
              <a:tr h="416385">
                <a:tc>
                  <a:txBody>
                    <a:bodyPr/>
                    <a:lstStyle/>
                    <a:p>
                      <a:r>
                        <a:rPr lang="zh-TW" altLang="en-US" sz="24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申請類別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400" b="1" i="0" u="none" strike="noStrik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類：人才養成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400" b="1" i="0" u="none" strike="noStrik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類：能力加值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i="0" u="none" strike="noStrike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altLang="en-US" sz="2400" b="1" i="0" u="none" strike="noStrike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類：專案應用</a:t>
                      </a:r>
                      <a:endParaRPr lang="zh-TW" altLang="en-US" sz="2400" b="1" i="0" u="none" strike="noStrike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6267802"/>
                  </a:ext>
                </a:extLst>
              </a:tr>
              <a:tr h="1020143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培育對象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在學學生</a:t>
                      </a: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專四、專五、大三、大四及碩士以上	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在職員工</a:t>
                      </a: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至少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5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人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)	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在學學生</a:t>
                      </a: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專四、專五、大三、大四及碩士以上	</a:t>
                      </a:r>
                      <a:endParaRPr lang="en-US" altLang="zh-TW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1810360"/>
                  </a:ext>
                </a:extLst>
              </a:tr>
              <a:tr h="1020143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培育時數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2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個月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至少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250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小時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)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或</a:t>
                      </a:r>
                      <a:endParaRPr lang="en-US" altLang="zh-TW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3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個月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至少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380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小時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)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或</a:t>
                      </a:r>
                      <a:endParaRPr lang="en-US" altLang="zh-TW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4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個月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至少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510</a:t>
                      </a:r>
                      <a:r>
                        <a:rPr lang="zh-TW" altLang="en-US"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小時</a:t>
                      </a:r>
                      <a:r>
                        <a:rPr lang="en-US" altLang="zh-TW"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)</a:t>
                      </a:r>
                      <a:r>
                        <a:rPr lang="zh-TW" altLang="en-US"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3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個月</a:t>
                      </a:r>
                      <a:endParaRPr lang="en-US" altLang="zh-TW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至少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380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小時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2~6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個月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含課程時數至少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64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小時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6764647"/>
                  </a:ext>
                </a:extLst>
              </a:tr>
              <a:tr h="455365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培育內容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需結合</a:t>
                      </a:r>
                      <a:r>
                        <a:rPr lang="en-US" altLang="zh-TW" sz="240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iPAS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證照輔導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與</a:t>
                      </a:r>
                      <a:r>
                        <a:rPr lang="zh-TW" altLang="en-US" sz="2400" b="1" i="0" u="none" strike="noStrike" cap="none" spc="0" baseline="0" dirty="0">
                          <a:solidFill>
                            <a:srgbClr val="0000CC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數位人才相關鑑定項目</a:t>
                      </a:r>
                      <a:r>
                        <a:rPr lang="en-US" altLang="zh-TW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)</a:t>
                      </a: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	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altLang="zh-TW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769936"/>
                  </a:ext>
                </a:extLst>
              </a:tr>
              <a:tr h="1005759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培育成效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留用優質人才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提升員工專業能力及工作成效</a:t>
                      </a:r>
                      <a:endParaRPr lang="en-US" altLang="zh-TW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zh-TW" altLang="en-US" sz="2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留用優質人才及提升企業專案效益</a:t>
                      </a:r>
                      <a:endParaRPr lang="en-US" altLang="zh-TW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7639138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BD1F75BE-07A1-45D4-85FB-91A2DBEED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7794" y="2894489"/>
            <a:ext cx="2052968" cy="195031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A8FE1A1A-9D1F-4DCF-8B27-598B8E77B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4641" y="6857999"/>
            <a:ext cx="1745225" cy="1745225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D174871F-CB11-42A4-8BE0-7E124BEC76E5}"/>
              </a:ext>
            </a:extLst>
          </p:cNvPr>
          <p:cNvSpPr/>
          <p:nvPr/>
        </p:nvSpPr>
        <p:spPr>
          <a:xfrm>
            <a:off x="21276903" y="8737820"/>
            <a:ext cx="2937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sym typeface="Helvetica Neue"/>
              </a:rPr>
              <a:t>補助須知下載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84E9EDDD-2357-4C8F-9960-70F9448BA0FA}"/>
              </a:ext>
            </a:extLst>
          </p:cNvPr>
          <p:cNvSpPr/>
          <p:nvPr/>
        </p:nvSpPr>
        <p:spPr>
          <a:xfrm>
            <a:off x="16097536" y="7228164"/>
            <a:ext cx="4793414" cy="2736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4100"/>
              </a:lnSpc>
              <a:spcAft>
                <a:spcPts val="450"/>
              </a:spcAft>
              <a:defRPr/>
            </a:pP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林筱婷總經理</a:t>
            </a:r>
            <a:r>
              <a:rPr lang="zh-TW" altLang="en-US" sz="2800" b="0" dirty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2800" b="0" dirty="0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0" algn="l">
              <a:lnSpc>
                <a:spcPts val="4100"/>
              </a:lnSpc>
              <a:spcAft>
                <a:spcPts val="450"/>
              </a:spcAft>
              <a:defRPr/>
            </a:pP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</a:t>
            </a:r>
            <a:r>
              <a:rPr lang="en-US" altLang="zh-TW" sz="2800" b="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iPAS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，使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實習生留任率達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，感到相當滿意」，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提供獎勵金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鼓勵且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肯定獲證者專業能力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AA2F08BD-2543-47B0-9976-A6E088F5DC7F}"/>
              </a:ext>
            </a:extLst>
          </p:cNvPr>
          <p:cNvSpPr/>
          <p:nvPr/>
        </p:nvSpPr>
        <p:spPr>
          <a:xfrm>
            <a:off x="666403" y="5821727"/>
            <a:ext cx="3875509" cy="781856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FFFFFF"/>
                </a:solidFill>
                <a:ea typeface="微軟正黑體" panose="020B0604030504040204" pitchFamily="34" charset="-120"/>
                <a:cs typeface="+mn-cs"/>
              </a:rPr>
              <a:t>補助對象與項目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552380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: 圓角 68">
            <a:extLst>
              <a:ext uri="{FF2B5EF4-FFF2-40B4-BE49-F238E27FC236}">
                <a16:creationId xmlns:a16="http://schemas.microsoft.com/office/drawing/2014/main" xmlns="" id="{08068A79-9515-4EE7-9DA8-9127D58277C6}"/>
              </a:ext>
            </a:extLst>
          </p:cNvPr>
          <p:cNvSpPr/>
          <p:nvPr/>
        </p:nvSpPr>
        <p:spPr>
          <a:xfrm>
            <a:off x="11558609" y="7196283"/>
            <a:ext cx="12409222" cy="2747942"/>
          </a:xfrm>
          <a:prstGeom prst="roundRect">
            <a:avLst>
              <a:gd name="adj" fmla="val 7429"/>
            </a:avLst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439738" indent="-439738" algn="l">
              <a:lnSpc>
                <a:spcPts val="5200"/>
              </a:lnSpc>
            </a:pP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xmlns="" id="{23A6CB4E-A51D-46E8-BD8E-3F5B63B84F8E}"/>
              </a:ext>
            </a:extLst>
          </p:cNvPr>
          <p:cNvSpPr/>
          <p:nvPr/>
        </p:nvSpPr>
        <p:spPr>
          <a:xfrm>
            <a:off x="566338" y="7222455"/>
            <a:ext cx="10703738" cy="2747942"/>
          </a:xfrm>
          <a:prstGeom prst="roundRect">
            <a:avLst>
              <a:gd name="adj" fmla="val 7429"/>
            </a:avLst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439738" indent="-439738" algn="l">
              <a:lnSpc>
                <a:spcPts val="5600"/>
              </a:lnSpc>
            </a:pPr>
            <a:r>
              <a:rPr lang="en-US" altLang="zh-TW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企業人力招募、職前訓練</a:t>
            </a:r>
            <a:r>
              <a:rPr lang="zh-TW" altLang="en-US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：由勞動部協助提供媒合服務。</a:t>
            </a:r>
          </a:p>
          <a:p>
            <a:pPr marL="439738" indent="-439738" algn="l">
              <a:lnSpc>
                <a:spcPts val="5600"/>
              </a:lnSpc>
            </a:pPr>
            <a:r>
              <a:rPr lang="en-US" altLang="zh-TW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產學合作培育</a:t>
            </a:r>
            <a:r>
              <a:rPr lang="zh-TW" altLang="en-US" sz="3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：教育部媒合學校</a:t>
            </a:r>
            <a:r>
              <a:rPr lang="zh-TW" altLang="en-US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實習生與開辦專班服務。</a:t>
            </a:r>
          </a:p>
          <a:p>
            <a:pPr marL="439738" indent="-439738" algn="l">
              <a:lnSpc>
                <a:spcPts val="5600"/>
              </a:lnSpc>
            </a:pPr>
            <a:r>
              <a:rPr lang="en-US" altLang="zh-TW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海外攬才需求</a:t>
            </a: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經濟部投資促進司提供媒合服務。</a:t>
            </a: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C42E1360-DE90-43D0-95ED-C21377A5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754" y="1853266"/>
            <a:ext cx="2485220" cy="2485220"/>
          </a:xfrm>
          <a:prstGeom prst="rect">
            <a:avLst/>
          </a:prstGeom>
        </p:spPr>
      </p:pic>
      <p:sp>
        <p:nvSpPr>
          <p:cNvPr id="28" name="圓角矩形 23">
            <a:extLst>
              <a:ext uri="{FF2B5EF4-FFF2-40B4-BE49-F238E27FC236}">
                <a16:creationId xmlns:a16="http://schemas.microsoft.com/office/drawing/2014/main" xmlns="" id="{B6E50D4B-8EC5-48AA-989C-673F758EF619}"/>
              </a:ext>
            </a:extLst>
          </p:cNvPr>
          <p:cNvSpPr/>
          <p:nvPr/>
        </p:nvSpPr>
        <p:spPr>
          <a:xfrm>
            <a:off x="423878" y="2661955"/>
            <a:ext cx="20567897" cy="2614787"/>
          </a:xfrm>
          <a:prstGeom prst="roundRect">
            <a:avLst>
              <a:gd name="adj" fmla="val 7596"/>
            </a:avLst>
          </a:prstGeom>
          <a:gradFill rotWithShape="1">
            <a:gsLst>
              <a:gs pos="0">
                <a:srgbClr val="5B9BD5">
                  <a:satMod val="105000"/>
                  <a:tint val="67000"/>
                  <a:alpha val="50000"/>
                  <a:lumMod val="50000"/>
                  <a:lumOff val="50000"/>
                </a:srgbClr>
              </a:gs>
              <a:gs pos="50000">
                <a:srgbClr val="5B9BD5">
                  <a:satMod val="103000"/>
                  <a:tint val="73000"/>
                  <a:lumMod val="50000"/>
                  <a:lumOff val="50000"/>
                  <a:alpha val="70000"/>
                </a:srgbClr>
              </a:gs>
              <a:gs pos="100000">
                <a:srgbClr val="5B9BD5">
                  <a:satMod val="109000"/>
                  <a:tint val="81000"/>
                  <a:lumMod val="50000"/>
                  <a:lumOff val="50000"/>
                  <a:alpha val="80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36000" rIns="72000" rtlCol="0" anchor="ctr" anchorCtr="0"/>
          <a:lstStyle/>
          <a:p>
            <a:pPr marL="544513" marR="35560" indent="-498475" algn="just" defTabSz="1828800" hangingPunct="1">
              <a:lnSpc>
                <a:spcPts val="6000"/>
              </a:lnSpc>
              <a:spcBef>
                <a:spcPts val="200"/>
              </a:spcBef>
              <a:buClr>
                <a:prstClr val="black"/>
              </a:buClr>
              <a:buFont typeface="Wingdings" panose="05000000000000000000" pitchFamily="2" charset="2"/>
              <a:buChar char="n"/>
              <a:tabLst>
                <a:tab pos="735330" algn="l"/>
              </a:tabLst>
              <a:defRPr/>
            </a:pPr>
            <a:r>
              <a:rPr lang="zh-TW" altLang="en-US" sz="36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對產業效益：</a:t>
            </a:r>
            <a:r>
              <a:rPr lang="zh-TW" altLang="en-US" sz="3600" b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政府整合部會資源，協助企業徵才、媒合實習生、與學校開設專班，解決人才問題。</a:t>
            </a:r>
          </a:p>
          <a:p>
            <a:pPr marL="544513" marR="35560" indent="-498475" algn="just" defTabSz="1828800" hangingPunct="1">
              <a:lnSpc>
                <a:spcPts val="6000"/>
              </a:lnSpc>
              <a:spcBef>
                <a:spcPts val="200"/>
              </a:spcBef>
              <a:buClr>
                <a:prstClr val="black"/>
              </a:buClr>
              <a:buFont typeface="Wingdings" panose="05000000000000000000" pitchFamily="2" charset="2"/>
              <a:buChar char="n"/>
              <a:tabLst>
                <a:tab pos="735330" algn="l"/>
              </a:tabLst>
              <a:defRPr/>
            </a:pPr>
            <a:r>
              <a:rPr lang="zh-TW" altLang="en-US" sz="36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申請方式：</a:t>
            </a:r>
            <a:r>
              <a:rPr lang="zh-TW" altLang="en-US" sz="3600" b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提供企業人才需求</a:t>
            </a:r>
            <a:r>
              <a:rPr lang="zh-TW" altLang="en-US" sz="3600" u="sng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簡便登錄服務</a:t>
            </a:r>
            <a:r>
              <a:rPr lang="zh-TW" altLang="en-US" sz="3600" b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，可於</a:t>
            </a:r>
            <a:r>
              <a:rPr lang="zh-TW" altLang="en-US" sz="3600" u="sng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每年</a:t>
            </a:r>
            <a:r>
              <a:rPr lang="en-US" altLang="zh-TW" sz="3600" u="sng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600" u="sng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zh-TW" altLang="en-US" sz="3600" b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至網站登錄需求，將轉介需求至教育部、勞動部，協助引薦洽談及資源對接，促成人才媒合。</a:t>
            </a:r>
            <a:endParaRPr lang="en-US" altLang="zh-TW" sz="36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xmlns="" id="{F9B10641-BDA2-482E-B7B2-5B4D37AF776A}"/>
              </a:ext>
            </a:extLst>
          </p:cNvPr>
          <p:cNvSpPr/>
          <p:nvPr/>
        </p:nvSpPr>
        <p:spPr>
          <a:xfrm>
            <a:off x="20402489" y="4160796"/>
            <a:ext cx="43585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77777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企業人才需求登錄</a:t>
            </a:r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xmlns="" id="{8E935D2B-105A-43E7-AB74-3BD9263619DE}"/>
              </a:ext>
            </a:extLst>
          </p:cNvPr>
          <p:cNvSpPr txBox="1"/>
          <p:nvPr/>
        </p:nvSpPr>
        <p:spPr>
          <a:xfrm>
            <a:off x="20109468" y="4774843"/>
            <a:ext cx="4868141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TW" altLang="en-US" sz="3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李小姐</a:t>
            </a:r>
            <a:endParaRPr lang="en-US" altLang="zh-TW" sz="3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(02)2701-6565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分機</a:t>
            </a:r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326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投影片編號版面配置區 1">
            <a:extLst>
              <a:ext uri="{FF2B5EF4-FFF2-40B4-BE49-F238E27FC236}">
                <a16:creationId xmlns:a16="http://schemas.microsoft.com/office/drawing/2014/main" xmlns="" id="{32125BE6-5BC0-4698-8D9D-1E47CA52B7D0}"/>
              </a:ext>
            </a:extLst>
          </p:cNvPr>
          <p:cNvSpPr txBox="1">
            <a:spLocks/>
          </p:cNvSpPr>
          <p:nvPr/>
        </p:nvSpPr>
        <p:spPr>
          <a:xfrm>
            <a:off x="20109468" y="13165665"/>
            <a:ext cx="42672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AEB951-6CD4-4F7E-B75D-B7320D152C4E}" type="slidenum">
              <a:rPr lang="zh-TW" altLang="en-US" sz="2400">
                <a:solidFill>
                  <a:schemeClr val="bg1"/>
                </a:solidFill>
              </a:rPr>
              <a:pPr/>
              <a:t>8</a:t>
            </a:fld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C4073B82-94E7-4F2F-B280-31C2F96F6533}"/>
              </a:ext>
            </a:extLst>
          </p:cNvPr>
          <p:cNvSpPr/>
          <p:nvPr/>
        </p:nvSpPr>
        <p:spPr>
          <a:xfrm>
            <a:off x="637002" y="5533290"/>
            <a:ext cx="4195564" cy="846798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defTabSz="1828800" hangingPunct="1"/>
            <a:r>
              <a:rPr lang="zh-TW" altLang="en-US" sz="3600" dirty="0">
                <a:solidFill>
                  <a:schemeClr val="bg1"/>
                </a:solidFill>
              </a:rPr>
              <a:t>協助企業媒合資源</a:t>
            </a:r>
            <a:endParaRPr lang="zh-TW" altLang="en-US" sz="440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473434F-3512-403A-8B17-BB541D681A39}"/>
              </a:ext>
            </a:extLst>
          </p:cNvPr>
          <p:cNvSpPr/>
          <p:nvPr/>
        </p:nvSpPr>
        <p:spPr>
          <a:xfrm>
            <a:off x="566338" y="6417103"/>
            <a:ext cx="4195564" cy="698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ts val="5200"/>
              </a:lnSpc>
              <a:buFont typeface="Wingdings" panose="05000000000000000000" pitchFamily="2" charset="2"/>
              <a:buChar char="n"/>
            </a:pPr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資源項目</a:t>
            </a:r>
            <a:endParaRPr lang="en-US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xmlns="" id="{DAB2E4D7-0884-47D8-A36A-9E47B50BEADF}"/>
              </a:ext>
            </a:extLst>
          </p:cNvPr>
          <p:cNvSpPr/>
          <p:nvPr/>
        </p:nvSpPr>
        <p:spPr>
          <a:xfrm>
            <a:off x="11622868" y="7686745"/>
            <a:ext cx="3410096" cy="196720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altLang="zh-TW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廠商需求登錄</a:t>
            </a:r>
            <a:endParaRPr lang="zh-TW" altLang="en-US" sz="3200" b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3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月啟動</a:t>
            </a: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xmlns="" id="{4C3EA988-8715-45B8-B99C-4C8FBDA9CDCA}"/>
              </a:ext>
            </a:extLst>
          </p:cNvPr>
          <p:cNvSpPr/>
          <p:nvPr/>
        </p:nvSpPr>
        <p:spPr>
          <a:xfrm>
            <a:off x="15535641" y="7670264"/>
            <a:ext cx="3690018" cy="198369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altLang="zh-TW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需求轉介</a:t>
            </a:r>
            <a:endParaRPr lang="zh-TW" altLang="en-US" sz="3200" b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依需求類型轉介至相關部會</a:t>
            </a:r>
            <a:endParaRPr kumimoji="0" lang="zh-TW" alt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xmlns="" id="{DA91493E-0BB8-4B92-BEC4-6B7EFCE624B9}"/>
              </a:ext>
            </a:extLst>
          </p:cNvPr>
          <p:cNvSpPr/>
          <p:nvPr/>
        </p:nvSpPr>
        <p:spPr>
          <a:xfrm>
            <a:off x="19804705" y="7670264"/>
            <a:ext cx="3915269" cy="198368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altLang="zh-TW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進行媒合洽談</a:t>
            </a:r>
            <a:endParaRPr lang="zh-TW" altLang="en-US" sz="3200" b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預定於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月中旬啟動各式媒合，協助廠商洽談合作對象</a:t>
            </a:r>
          </a:p>
        </p:txBody>
      </p:sp>
      <p:sp>
        <p:nvSpPr>
          <p:cNvPr id="62" name="箭號: 向右 61">
            <a:extLst>
              <a:ext uri="{FF2B5EF4-FFF2-40B4-BE49-F238E27FC236}">
                <a16:creationId xmlns:a16="http://schemas.microsoft.com/office/drawing/2014/main" xmlns="" id="{69D2B106-31B6-42E3-AEDC-6E6D9620453B}"/>
              </a:ext>
            </a:extLst>
          </p:cNvPr>
          <p:cNvSpPr/>
          <p:nvPr/>
        </p:nvSpPr>
        <p:spPr>
          <a:xfrm>
            <a:off x="14880582" y="8425770"/>
            <a:ext cx="809190" cy="521542"/>
          </a:xfrm>
          <a:prstGeom prst="rightArrow">
            <a:avLst>
              <a:gd name="adj1" fmla="val 50000"/>
              <a:gd name="adj2" fmla="val 101204"/>
            </a:avLst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3" name="箭號: 向右 62">
            <a:extLst>
              <a:ext uri="{FF2B5EF4-FFF2-40B4-BE49-F238E27FC236}">
                <a16:creationId xmlns:a16="http://schemas.microsoft.com/office/drawing/2014/main" xmlns="" id="{F22CEC3C-0AEE-4606-AA05-D14718C38651}"/>
              </a:ext>
            </a:extLst>
          </p:cNvPr>
          <p:cNvSpPr/>
          <p:nvPr/>
        </p:nvSpPr>
        <p:spPr>
          <a:xfrm>
            <a:off x="19300278" y="8408822"/>
            <a:ext cx="809190" cy="521542"/>
          </a:xfrm>
          <a:prstGeom prst="rightArrow">
            <a:avLst>
              <a:gd name="adj1" fmla="val 50000"/>
              <a:gd name="adj2" fmla="val 101204"/>
            </a:avLst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3B1E451-0E61-43C2-96DD-3300095F00F1}"/>
              </a:ext>
            </a:extLst>
          </p:cNvPr>
          <p:cNvSpPr/>
          <p:nvPr/>
        </p:nvSpPr>
        <p:spPr>
          <a:xfrm>
            <a:off x="11622868" y="6447813"/>
            <a:ext cx="2492990" cy="650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lnSpc>
                <a:spcPts val="4700"/>
              </a:lnSpc>
              <a:buFont typeface="Wingdings" panose="05000000000000000000" pitchFamily="2" charset="2"/>
              <a:buChar char="n"/>
            </a:pPr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服務流程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E7284E54-4DB9-42B6-8BD9-AF4488238921}"/>
              </a:ext>
            </a:extLst>
          </p:cNvPr>
          <p:cNvSpPr/>
          <p:nvPr/>
        </p:nvSpPr>
        <p:spPr>
          <a:xfrm>
            <a:off x="647628" y="10212511"/>
            <a:ext cx="2224642" cy="835832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defTabSz="1828800" hangingPunct="1"/>
            <a:r>
              <a:rPr lang="zh-TW" altLang="en-US" sz="3600" dirty="0">
                <a:solidFill>
                  <a:schemeClr val="bg1"/>
                </a:solidFill>
              </a:rPr>
              <a:t>企業案例</a:t>
            </a:r>
            <a:endParaRPr lang="zh-TW" altLang="en-US" sz="440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7" name="圖片 66">
            <a:extLst>
              <a:ext uri="{FF2B5EF4-FFF2-40B4-BE49-F238E27FC236}">
                <a16:creationId xmlns:a16="http://schemas.microsoft.com/office/drawing/2014/main" xmlns="" id="{4CD1DCFE-F0C8-4360-A92F-55CFFD516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30" y="11270741"/>
            <a:ext cx="1690964" cy="1466861"/>
          </a:xfrm>
          <a:prstGeom prst="rect">
            <a:avLst/>
          </a:prstGeom>
        </p:spPr>
      </p:pic>
      <p:sp>
        <p:nvSpPr>
          <p:cNvPr id="107" name="矩形 106">
            <a:extLst>
              <a:ext uri="{FF2B5EF4-FFF2-40B4-BE49-F238E27FC236}">
                <a16:creationId xmlns:a16="http://schemas.microsoft.com/office/drawing/2014/main" xmlns="" id="{8A660C0E-47F4-4A8E-A2D4-C9D5BD04FEEA}"/>
              </a:ext>
            </a:extLst>
          </p:cNvPr>
          <p:cNvSpPr/>
          <p:nvPr/>
        </p:nvSpPr>
        <p:spPr>
          <a:xfrm>
            <a:off x="423879" y="1866656"/>
            <a:ext cx="5290995" cy="830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 eaLnBrk="1" hangingPunct="1">
              <a:defRPr/>
            </a:pPr>
            <a:r>
              <a:rPr lang="zh-TW" altLang="en-US" sz="4000" dirty="0"/>
              <a:t>跨部會人力供需平台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xmlns="" id="{4F045E52-4DAF-4240-8738-B02675A02EC6}"/>
              </a:ext>
            </a:extLst>
          </p:cNvPr>
          <p:cNvSpPr/>
          <p:nvPr/>
        </p:nvSpPr>
        <p:spPr>
          <a:xfrm>
            <a:off x="635531" y="61841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參、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人才媒合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(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經濟部、教育部、勞動部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)</a:t>
            </a:r>
            <a:endParaRPr lang="zh-TW" altLang="en-US" sz="4800" dirty="0">
              <a:solidFill>
                <a:srgbClr val="0000CC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xmlns="" id="{3F82B193-0C58-43C6-9584-E2BE8D662382}"/>
              </a:ext>
            </a:extLst>
          </p:cNvPr>
          <p:cNvSpPr/>
          <p:nvPr/>
        </p:nvSpPr>
        <p:spPr>
          <a:xfrm>
            <a:off x="3353593" y="10340528"/>
            <a:ext cx="14587504" cy="2327258"/>
          </a:xfrm>
          <a:prstGeom prst="roundRect">
            <a:avLst>
              <a:gd name="adj" fmla="val 9431"/>
            </a:avLst>
          </a:prstGeom>
          <a:solidFill>
            <a:sysClr val="window" lastClr="FFFFFF"/>
          </a:solidFill>
          <a:ln w="12700" cap="flat" cmpd="sng" algn="ctr">
            <a:solidFill>
              <a:srgbClr val="80BE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52425" indent="-352425" algn="l">
              <a:lnSpc>
                <a:spcPts val="4400"/>
              </a:lnSpc>
              <a:spcBef>
                <a:spcPts val="12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年協助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矽格</a:t>
            </a:r>
            <a:r>
              <a:rPr lang="zh-TW" altLang="en-US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，招募與培育共</a:t>
            </a:r>
            <a:r>
              <a:rPr lang="en-US" altLang="zh-TW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203</a:t>
            </a:r>
            <a:r>
              <a:rPr lang="zh-TW" altLang="en-US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名專業技術人才</a:t>
            </a:r>
            <a:endParaRPr lang="en-US" altLang="zh-TW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2425" indent="-352425" algn="l">
              <a:lnSpc>
                <a:spcPts val="4400"/>
              </a:lnSpc>
              <a:spcBef>
                <a:spcPts val="12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專案徵才</a:t>
            </a:r>
            <a:r>
              <a:rPr lang="zh-TW" altLang="en-US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聘用</a:t>
            </a:r>
            <a:r>
              <a:rPr lang="zh-TW" altLang="en-US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設備、製程、測試、廠務等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專業人才</a:t>
            </a:r>
            <a:r>
              <a:rPr lang="zh-TW" altLang="en-US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。</a:t>
            </a:r>
            <a:endParaRPr lang="en-US" altLang="zh-TW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2425" indent="-352425" algn="l">
              <a:lnSpc>
                <a:spcPts val="4400"/>
              </a:lnSpc>
              <a:spcBef>
                <a:spcPts val="12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媒合</a:t>
            </a:r>
            <a:r>
              <a:rPr lang="zh-TW" altLang="en-US" sz="3200" b="0" dirty="0">
                <a:solidFill>
                  <a:schemeClr val="tx1"/>
                </a:solidFill>
                <a:latin typeface="微軟正黑體"/>
                <a:ea typeface="微軟正黑體"/>
              </a:rPr>
              <a:t>龍華、明志科大，辦理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產學專班</a:t>
            </a:r>
            <a:r>
              <a:rPr lang="zh-TW" altLang="en-US" sz="3200" b="0" dirty="0">
                <a:solidFill>
                  <a:schemeClr val="tx1"/>
                </a:solidFill>
                <a:latin typeface="微軟正黑體"/>
                <a:ea typeface="微軟正黑體"/>
              </a:rPr>
              <a:t>及引進實習生，培育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生產技術人才</a:t>
            </a:r>
            <a:r>
              <a:rPr lang="zh-TW" altLang="en-US" sz="3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767008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圓角 31">
            <a:extLst>
              <a:ext uri="{FF2B5EF4-FFF2-40B4-BE49-F238E27FC236}">
                <a16:creationId xmlns:a16="http://schemas.microsoft.com/office/drawing/2014/main" xmlns="" id="{A4F9F9D4-C39E-4648-A74B-5F563572913F}"/>
              </a:ext>
            </a:extLst>
          </p:cNvPr>
          <p:cNvSpPr/>
          <p:nvPr/>
        </p:nvSpPr>
        <p:spPr>
          <a:xfrm>
            <a:off x="9388722" y="6371278"/>
            <a:ext cx="10561823" cy="6097813"/>
          </a:xfrm>
          <a:prstGeom prst="roundRect">
            <a:avLst>
              <a:gd name="adj" fmla="val 13101"/>
            </a:avLst>
          </a:prstGeom>
          <a:solidFill>
            <a:sysClr val="window" lastClr="FFFFFF"/>
          </a:solidFill>
          <a:ln w="12700" cap="flat" cmpd="sng" algn="ctr">
            <a:solidFill>
              <a:srgbClr val="80BE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221038" indent="-352425" algn="l">
              <a:lnSpc>
                <a:spcPts val="5100"/>
              </a:lnSpc>
              <a:buFont typeface="Arial" panose="020B0604020202020204" pitchFamily="34" charset="0"/>
              <a:buChar char="•"/>
            </a:pPr>
            <a:r>
              <a:rPr lang="en-US" altLang="zh-TW" sz="3200" b="0" dirty="0" err="1"/>
              <a:t>Zulhelmi</a:t>
            </a:r>
            <a:r>
              <a:rPr lang="zh-TW" altLang="zh-TW" sz="3200" b="0" dirty="0"/>
              <a:t>在</a:t>
            </a:r>
            <a:r>
              <a:rPr lang="zh-TW" altLang="zh-TW" sz="3200" dirty="0"/>
              <a:t>印尼就讀大學</a:t>
            </a:r>
            <a:r>
              <a:rPr lang="zh-TW" altLang="zh-TW" sz="3200" b="0" dirty="0"/>
              <a:t>主修</a:t>
            </a:r>
            <a:r>
              <a:rPr lang="zh-TW" altLang="zh-TW" sz="3200" dirty="0"/>
              <a:t>電子工程</a:t>
            </a:r>
            <a:r>
              <a:rPr lang="zh-TW" altLang="zh-TW" sz="3200" b="0" dirty="0"/>
              <a:t>，</a:t>
            </a:r>
            <a:r>
              <a:rPr lang="zh-TW" altLang="en-US" sz="3200" b="0" dirty="0"/>
              <a:t>來到臺灣</a:t>
            </a:r>
            <a:r>
              <a:rPr lang="zh-TW" altLang="en-US" sz="3200" dirty="0"/>
              <a:t>中原大學</a:t>
            </a:r>
            <a:r>
              <a:rPr lang="zh-TW" altLang="en-US" sz="3200" b="0" dirty="0"/>
              <a:t>攻讀</a:t>
            </a:r>
            <a:r>
              <a:rPr lang="zh-TW" altLang="en-US" sz="3200" dirty="0"/>
              <a:t>碩士</a:t>
            </a:r>
            <a:r>
              <a:rPr lang="zh-TW" altLang="en-US" sz="3200" b="0" dirty="0"/>
              <a:t>，畢業後希望能在台灣就業，發揮所長。</a:t>
            </a:r>
            <a:endParaRPr lang="en-US" altLang="zh-TW" sz="3200" b="0" dirty="0"/>
          </a:p>
          <a:p>
            <a:pPr marL="3221038" indent="-352425" algn="l">
              <a:lnSpc>
                <a:spcPts val="5100"/>
              </a:lnSpc>
              <a:buFont typeface="Arial" panose="020B0604020202020204" pitchFamily="34" charset="0"/>
              <a:buChar char="•"/>
            </a:pPr>
            <a:r>
              <a:rPr lang="zh-TW" altLang="zh-TW" sz="3200" b="0" dirty="0"/>
              <a:t>管理部廖課長表示，在媒合會遇到來自印尼的</a:t>
            </a:r>
            <a:r>
              <a:rPr lang="en-US" altLang="zh-TW" sz="3200" b="0" dirty="0" err="1"/>
              <a:t>Zulhelmi</a:t>
            </a:r>
            <a:r>
              <a:rPr lang="zh-TW" altLang="zh-TW" sz="3200" b="0" dirty="0"/>
              <a:t>，相談甚歡，考量其廠內作業員以</a:t>
            </a:r>
            <a:r>
              <a:rPr lang="zh-TW" altLang="zh-TW" sz="3200" dirty="0"/>
              <a:t>印尼籍移工</a:t>
            </a:r>
            <a:r>
              <a:rPr lang="zh-TW" altLang="zh-TW" sz="3200" b="0" dirty="0"/>
              <a:t>為主，有</a:t>
            </a:r>
            <a:r>
              <a:rPr lang="zh-TW" altLang="zh-TW" sz="3200" dirty="0"/>
              <a:t>共通母語</a:t>
            </a:r>
            <a:r>
              <a:rPr lang="zh-TW" altLang="zh-TW" sz="3200" b="0" dirty="0"/>
              <a:t>，有助未來機台操作溝通，因此馬上錄取擔任</a:t>
            </a:r>
            <a:r>
              <a:rPr lang="zh-TW" altLang="zh-TW" sz="3200" dirty="0"/>
              <a:t>軟體開發工程師</a:t>
            </a:r>
            <a:r>
              <a:rPr lang="zh-TW" altLang="en-US" sz="3200" b="0" dirty="0"/>
              <a:t>，工作表現上非常穩定。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xmlns="" id="{42C18A25-5D17-4ED3-8321-4F18A1A8EC98}"/>
              </a:ext>
            </a:extLst>
          </p:cNvPr>
          <p:cNvSpPr/>
          <p:nvPr/>
        </p:nvSpPr>
        <p:spPr>
          <a:xfrm>
            <a:off x="562830" y="2722418"/>
            <a:ext cx="23394812" cy="2392727"/>
          </a:xfrm>
          <a:prstGeom prst="roundRect">
            <a:avLst>
              <a:gd name="adj" fmla="val 5385"/>
            </a:avLst>
          </a:prstGeom>
          <a:solidFill>
            <a:srgbClr val="CCECFF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893763" indent="-542925" algn="l">
              <a:lnSpc>
                <a:spcPts val="63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TW" altLang="en-US" sz="36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對產業效益：</a:t>
            </a:r>
            <a:r>
              <a:rPr kumimoji="1" lang="zh-TW" altLang="en-US" sz="36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政府提供海外攬才服務，且放寬外國白領專業人才在臺工作之法規，讓更多外國人可以在臺工作。</a:t>
            </a:r>
            <a:endParaRPr kumimoji="1" lang="en-US" altLang="zh-TW" sz="3600" b="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indent="-542925" algn="l">
              <a:lnSpc>
                <a:spcPts val="63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TW" altLang="en-US" sz="3600" kern="1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申請方式：</a:t>
            </a:r>
            <a:r>
              <a:rPr kumimoji="1" lang="zh-TW" altLang="en-US" sz="3600" b="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企業可參加海外攬才團，或於網站登錄用人需求，已及參加僑外生媒合會等方式，招募所需人才。</a:t>
            </a:r>
            <a:endParaRPr lang="en-US" altLang="zh-TW" sz="3600" kern="12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491D6C66-00A6-4179-84EC-B48ACAF249EC}"/>
              </a:ext>
            </a:extLst>
          </p:cNvPr>
          <p:cNvSpPr/>
          <p:nvPr/>
        </p:nvSpPr>
        <p:spPr>
          <a:xfrm>
            <a:off x="562830" y="1816198"/>
            <a:ext cx="6638730" cy="7901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 hangingPunct="1">
              <a:defRPr/>
            </a:pPr>
            <a:r>
              <a:rPr lang="zh-TW" altLang="en-US" sz="4400" dirty="0"/>
              <a:t>強化延攬外國專業人才</a:t>
            </a:r>
            <a:endParaRPr lang="en-US" altLang="zh-TW" sz="44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26BE899B-D7FF-40A0-8783-0B57E2F4418D}"/>
              </a:ext>
            </a:extLst>
          </p:cNvPr>
          <p:cNvSpPr/>
          <p:nvPr/>
        </p:nvSpPr>
        <p:spPr>
          <a:xfrm>
            <a:off x="635531" y="61841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  <a:sym typeface="Helvetica Neue Medium"/>
              </a:rPr>
              <a:t>肆、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延攬留用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國發會、經濟部</a:t>
            </a:r>
            <a:r>
              <a:rPr lang="en-US" altLang="zh-TW" sz="48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en-US" sz="4800" dirty="0">
              <a:solidFill>
                <a:srgbClr val="0000CC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455C2468-3916-469A-879B-C1D64B37226D}"/>
              </a:ext>
            </a:extLst>
          </p:cNvPr>
          <p:cNvSpPr txBox="1"/>
          <p:nvPr/>
        </p:nvSpPr>
        <p:spPr>
          <a:xfrm>
            <a:off x="20375791" y="8544412"/>
            <a:ext cx="350223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TW"/>
              <a:t>Contact</a:t>
            </a:r>
            <a:r>
              <a:rPr lang="zh-TW" altLang="en-US"/>
              <a:t> </a:t>
            </a:r>
            <a:r>
              <a:rPr lang="en-US" altLang="zh-TW"/>
              <a:t>TAIWAN</a:t>
            </a:r>
            <a:endParaRPr lang="en-US" altLang="zh-TW" dirty="0"/>
          </a:p>
          <a:p>
            <a:r>
              <a:rPr lang="zh-TW" altLang="en-US"/>
              <a:t>網站 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C95CBA07-567B-4708-87D4-A47247A02AE2}"/>
              </a:ext>
            </a:extLst>
          </p:cNvPr>
          <p:cNvSpPr txBox="1"/>
          <p:nvPr/>
        </p:nvSpPr>
        <p:spPr>
          <a:xfrm>
            <a:off x="312842" y="6272031"/>
            <a:ext cx="8716896" cy="5729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14388" indent="-457200" algn="l">
              <a:lnSpc>
                <a:spcPts val="55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zh-TW" altLang="en-US" sz="3200" dirty="0"/>
              <a:t>雇主資格：</a:t>
            </a:r>
            <a:r>
              <a:rPr lang="zh-TW" altLang="en-US" sz="3200" b="0" dirty="0"/>
              <a:t>放寬</a:t>
            </a:r>
            <a:r>
              <a:rPr lang="en-US" altLang="zh-TW" sz="3200" dirty="0"/>
              <a:t>5</a:t>
            </a:r>
            <a:r>
              <a:rPr lang="zh-TW" altLang="en-US" sz="3200" dirty="0"/>
              <a:t>加</a:t>
            </a:r>
            <a:r>
              <a:rPr lang="en-US" altLang="zh-TW" sz="3200" dirty="0"/>
              <a:t>2</a:t>
            </a:r>
            <a:r>
              <a:rPr lang="zh-TW" altLang="en-US" sz="3200" dirty="0"/>
              <a:t>產業</a:t>
            </a:r>
            <a:r>
              <a:rPr lang="zh-TW" altLang="en-US" sz="3200" b="0" dirty="0"/>
              <a:t>、</a:t>
            </a:r>
            <a:r>
              <a:rPr lang="en-US" altLang="zh-TW" sz="3200" dirty="0"/>
              <a:t>6</a:t>
            </a:r>
            <a:r>
              <a:rPr lang="zh-TW" altLang="en-US" sz="3200" dirty="0"/>
              <a:t>大核心戰略產業</a:t>
            </a:r>
            <a:r>
              <a:rPr lang="zh-TW" altLang="en-US" sz="3200" b="0" dirty="0"/>
              <a:t>之雇主聘僱外國人從事專門性或技術性工作，通案</a:t>
            </a:r>
            <a:r>
              <a:rPr lang="zh-TW" altLang="en-US" sz="3200" dirty="0"/>
              <a:t>免除雇主之資本額或營業額限制</a:t>
            </a:r>
            <a:r>
              <a:rPr lang="zh-TW" altLang="en-US" sz="3200" b="0" dirty="0"/>
              <a:t>，有助於解除中小企業的攬才門檻。</a:t>
            </a:r>
            <a:endParaRPr lang="en-US" altLang="zh-TW" sz="3200" b="0" dirty="0"/>
          </a:p>
          <a:p>
            <a:pPr marL="814388" indent="-457200" algn="l">
              <a:lnSpc>
                <a:spcPts val="55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zh-TW" altLang="en-US" sz="3200" dirty="0"/>
              <a:t>外國人資格：</a:t>
            </a:r>
            <a:r>
              <a:rPr lang="zh-TW" altLang="zh-TW" sz="3200" b="0" dirty="0"/>
              <a:t>開放</a:t>
            </a:r>
            <a:r>
              <a:rPr lang="zh-TW" altLang="zh-TW" sz="3200" dirty="0"/>
              <a:t>半導體製造業廠商</a:t>
            </a:r>
            <a:r>
              <a:rPr lang="zh-TW" altLang="zh-TW" sz="3200" b="0" dirty="0"/>
              <a:t>，可聘僱有</a:t>
            </a:r>
            <a:r>
              <a:rPr lang="zh-TW" altLang="zh-TW" sz="3200" dirty="0"/>
              <a:t>學士學位</a:t>
            </a:r>
            <a:r>
              <a:rPr lang="zh-TW" altLang="zh-TW" sz="3200" b="0" dirty="0"/>
              <a:t>且無工作經驗的外國人，</a:t>
            </a:r>
            <a:r>
              <a:rPr lang="zh-TW" altLang="zh-TW" sz="3200" dirty="0"/>
              <a:t>不受</a:t>
            </a:r>
            <a:r>
              <a:rPr lang="en-US" altLang="zh-TW" sz="3200" dirty="0"/>
              <a:t>2</a:t>
            </a:r>
            <a:r>
              <a:rPr lang="zh-TW" altLang="zh-TW" sz="3200" dirty="0"/>
              <a:t>年工作經驗限制</a:t>
            </a:r>
            <a:r>
              <a:rPr lang="zh-TW" altLang="zh-TW" sz="3200" b="0" dirty="0"/>
              <a:t>，有助於</a:t>
            </a:r>
            <a:r>
              <a:rPr lang="zh-TW" altLang="zh-TW" sz="3200" dirty="0"/>
              <a:t>舒緩人才需求</a:t>
            </a:r>
            <a:r>
              <a:rPr lang="zh-TW" altLang="zh-TW" sz="3200" b="0" dirty="0"/>
              <a:t>。</a:t>
            </a:r>
            <a:endParaRPr lang="en-US" altLang="zh-TW" sz="3200" b="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B6FF0E49-38EB-44E4-9CCF-D125D808500D}"/>
              </a:ext>
            </a:extLst>
          </p:cNvPr>
          <p:cNvSpPr/>
          <p:nvPr/>
        </p:nvSpPr>
        <p:spPr>
          <a:xfrm>
            <a:off x="635530" y="5260101"/>
            <a:ext cx="8466906" cy="846798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defTabSz="1828800" hangingPunct="1"/>
            <a:r>
              <a:rPr lang="zh-TW" altLang="en-US" sz="44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放寬專業白領人才在台工作法令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97AD729E-F0F6-40F7-9877-CA76C449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117" y="9309347"/>
            <a:ext cx="2166883" cy="3084392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CD114C0-300A-4494-AA4D-206FAB29881A}"/>
              </a:ext>
            </a:extLst>
          </p:cNvPr>
          <p:cNvSpPr/>
          <p:nvPr/>
        </p:nvSpPr>
        <p:spPr>
          <a:xfrm>
            <a:off x="11050657" y="6508031"/>
            <a:ext cx="1340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CC"/>
                </a:solidFill>
              </a:rPr>
              <a:t>高明精機</a:t>
            </a:r>
            <a:endParaRPr lang="zh-TW" altLang="en-US" sz="4000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xmlns="" id="{DA1B27B5-4ADC-4D92-B357-34C8DC7A3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408" y="6530186"/>
            <a:ext cx="1220706" cy="122070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7A3C3EEF-4DC0-402D-B012-6EC2512DADCE}"/>
              </a:ext>
            </a:extLst>
          </p:cNvPr>
          <p:cNvSpPr/>
          <p:nvPr/>
        </p:nvSpPr>
        <p:spPr>
          <a:xfrm>
            <a:off x="9388722" y="5218454"/>
            <a:ext cx="3062529" cy="881442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defTabSz="1828800" hangingPunct="1"/>
            <a:r>
              <a:rPr lang="zh-TW" altLang="en-US" sz="44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推動成果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141D82C4-DED4-48A8-80B7-1B6DB330465B}"/>
              </a:ext>
            </a:extLst>
          </p:cNvPr>
          <p:cNvSpPr/>
          <p:nvPr/>
        </p:nvSpPr>
        <p:spPr>
          <a:xfrm>
            <a:off x="20262273" y="5238874"/>
            <a:ext cx="3695368" cy="868026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服務資訊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 Neue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47EDB9CC-BA91-4412-AAB2-C406C4668C76}"/>
              </a:ext>
            </a:extLst>
          </p:cNvPr>
          <p:cNvSpPr txBox="1"/>
          <p:nvPr/>
        </p:nvSpPr>
        <p:spPr>
          <a:xfrm>
            <a:off x="9930876" y="7678384"/>
            <a:ext cx="2355363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TW" sz="3200"/>
              <a:t>Taufik </a:t>
            </a:r>
            <a:endParaRPr lang="en-US" altLang="zh-TW" sz="3200" dirty="0"/>
          </a:p>
          <a:p>
            <a:r>
              <a:rPr lang="en-US" altLang="zh-TW" sz="3200"/>
              <a:t>Alfajri </a:t>
            </a:r>
            <a:endParaRPr lang="en-US" altLang="zh-TW" sz="3200" dirty="0"/>
          </a:p>
          <a:p>
            <a:r>
              <a:rPr lang="en-US" altLang="zh-TW" sz="3200" dirty="0" err="1"/>
              <a:t>Zulhelmi</a:t>
            </a:r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04D21A4A-78A1-4026-89B7-927DB3FBFD6B}"/>
              </a:ext>
            </a:extLst>
          </p:cNvPr>
          <p:cNvSpPr txBox="1"/>
          <p:nvPr/>
        </p:nvSpPr>
        <p:spPr>
          <a:xfrm>
            <a:off x="20375791" y="9622391"/>
            <a:ext cx="369536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TW" altLang="en-US" b="0" i="0">
                <a:solidFill>
                  <a:srgbClr val="333333"/>
                </a:solidFill>
                <a:effectLst/>
                <a:latin typeface="Noto Sans TC"/>
              </a:rPr>
              <a:t> </a:t>
            </a:r>
            <a:r>
              <a:rPr lang="en-US" altLang="zh-TW" b="0" i="0">
                <a:solidFill>
                  <a:srgbClr val="333333"/>
                </a:solidFill>
                <a:effectLst/>
                <a:latin typeface="Noto Sans TC"/>
              </a:rPr>
              <a:t>(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Noto Sans TC"/>
              </a:rPr>
              <a:t>02)2311-2031</a:t>
            </a:r>
            <a:endParaRPr lang="en-US" altLang="zh-TW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61E06E6B-0522-405F-B10C-B57D9E804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0326" y="6230629"/>
            <a:ext cx="2142965" cy="2142965"/>
          </a:xfrm>
          <a:prstGeom prst="rect">
            <a:avLst/>
          </a:prstGeom>
        </p:spPr>
      </p:pic>
      <p:sp>
        <p:nvSpPr>
          <p:cNvPr id="26" name="投影片編號版面配置區 1">
            <a:extLst>
              <a:ext uri="{FF2B5EF4-FFF2-40B4-BE49-F238E27FC236}">
                <a16:creationId xmlns:a16="http://schemas.microsoft.com/office/drawing/2014/main" xmlns="" id="{EC8173EE-BB09-4E0E-8715-6F4F43AA4CF9}"/>
              </a:ext>
            </a:extLst>
          </p:cNvPr>
          <p:cNvSpPr txBox="1">
            <a:spLocks/>
          </p:cNvSpPr>
          <p:nvPr/>
        </p:nvSpPr>
        <p:spPr>
          <a:xfrm>
            <a:off x="20109468" y="13165665"/>
            <a:ext cx="42672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AEB951-6CD4-4F7E-B75D-B7320D152C4E}" type="slidenum">
              <a:rPr lang="zh-TW" altLang="en-US" sz="2400">
                <a:solidFill>
                  <a:schemeClr val="bg1"/>
                </a:solidFill>
              </a:rPr>
              <a:pPr/>
              <a:t>9</a:t>
            </a:fld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728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2882</Words>
  <Application>Microsoft Office PowerPoint</Application>
  <PresentationFormat>自訂</PresentationFormat>
  <Paragraphs>301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13</vt:i4>
      </vt:variant>
    </vt:vector>
  </HeadingPairs>
  <TitlesOfParts>
    <vt:vector size="16" baseType="lpstr">
      <vt:lpstr>White</vt:lpstr>
      <vt:lpstr>1_White</vt:lpstr>
      <vt:lpstr>2_White</vt:lpstr>
      <vt:lpstr>政府對人才的推動與鬆綁措施 懶人包</vt:lpstr>
      <vt:lpstr>PowerPoint 簡報</vt:lpstr>
      <vt:lpstr>壹、政府人才資源介紹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伍、結語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tsba</cp:lastModifiedBy>
  <cp:revision>169</cp:revision>
  <cp:lastPrinted>2024-01-08T03:39:44Z</cp:lastPrinted>
  <dcterms:modified xsi:type="dcterms:W3CDTF">2024-03-07T07:13:22Z</dcterms:modified>
</cp:coreProperties>
</file>